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421" r:id="rId4"/>
    <p:sldId id="434" r:id="rId5"/>
    <p:sldId id="438" r:id="rId6"/>
    <p:sldId id="260" r:id="rId7"/>
    <p:sldId id="391" r:id="rId8"/>
    <p:sldId id="412" r:id="rId9"/>
    <p:sldId id="447" r:id="rId10"/>
    <p:sldId id="411" r:id="rId11"/>
    <p:sldId id="448" r:id="rId12"/>
    <p:sldId id="440" r:id="rId13"/>
    <p:sldId id="441" r:id="rId14"/>
    <p:sldId id="442" r:id="rId15"/>
    <p:sldId id="443" r:id="rId16"/>
    <p:sldId id="444" r:id="rId17"/>
    <p:sldId id="445" r:id="rId18"/>
    <p:sldId id="446" r:id="rId19"/>
    <p:sldId id="408" r:id="rId20"/>
    <p:sldId id="392" r:id="rId21"/>
    <p:sldId id="439" r:id="rId22"/>
    <p:sldId id="435" r:id="rId23"/>
    <p:sldId id="413" r:id="rId24"/>
    <p:sldId id="437" r:id="rId25"/>
    <p:sldId id="3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660"/>
  </p:normalViewPr>
  <p:slideViewPr>
    <p:cSldViewPr snapToGrid="0">
      <p:cViewPr varScale="1">
        <p:scale>
          <a:sx n="72" d="100"/>
          <a:sy n="72" d="100"/>
        </p:scale>
        <p:origin x="80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40653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F05D2-7D99-44E0-8408-463646674A73}"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02979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55503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5021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91859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209912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40744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741142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1535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09648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422815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1248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7F05D2-7D99-44E0-8408-463646674A73}"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58987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7F05D2-7D99-44E0-8408-463646674A73}"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67709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7952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2579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46833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F05D2-7D99-44E0-8408-463646674A73}"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96050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37F05D2-7D99-44E0-8408-463646674A73}" type="datetimeFigureOut">
              <a:rPr lang="en-US" smtClean="0"/>
              <a:t>5/18/2026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8D8965-8637-4085-AA9E-D01A2FBEF14C}" type="slidenum">
              <a:rPr lang="en-US" smtClean="0"/>
              <a:t>‹#›</a:t>
            </a:fld>
            <a:endParaRPr lang="en-US"/>
          </a:p>
        </p:txBody>
      </p:sp>
    </p:spTree>
    <p:extLst>
      <p:ext uri="{BB962C8B-B14F-4D97-AF65-F5344CB8AC3E}">
        <p14:creationId xmlns:p14="http://schemas.microsoft.com/office/powerpoint/2010/main" val="2563192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Omaha.operations@usdoj.g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82F95DB2-7482-2E43-BA2B-03E98B9A5F1F}"/>
              </a:ext>
            </a:extLst>
          </p:cNvPr>
          <p:cNvSpPr>
            <a:spLocks noGrp="1"/>
          </p:cNvSpPr>
          <p:nvPr>
            <p:ph type="subTitle" idx="1"/>
          </p:nvPr>
        </p:nvSpPr>
        <p:spPr>
          <a:xfrm>
            <a:off x="1154955" y="4777380"/>
            <a:ext cx="6974911" cy="861420"/>
          </a:xfrm>
        </p:spPr>
        <p:txBody>
          <a:bodyPr>
            <a:normAutofit/>
          </a:bodyPr>
          <a:lstStyle/>
          <a:p>
            <a:r>
              <a:rPr lang="en-US">
                <a:solidFill>
                  <a:schemeClr val="tx1">
                    <a:lumMod val="85000"/>
                    <a:lumOff val="15000"/>
                  </a:schemeClr>
                </a:solidFill>
              </a:rPr>
              <a:t>May 15, 2026</a:t>
            </a:r>
          </a:p>
          <a:p>
            <a:r>
              <a:rPr lang="en-US">
                <a:solidFill>
                  <a:schemeClr val="tx1">
                    <a:lumMod val="85000"/>
                    <a:lumOff val="15000"/>
                  </a:schemeClr>
                </a:solidFill>
              </a:rPr>
              <a:t>Quarry Oaks Golf Club, Ashland, NE</a:t>
            </a:r>
          </a:p>
        </p:txBody>
      </p:sp>
      <p:sp>
        <p:nvSpPr>
          <p:cNvPr id="2" name="Title 1">
            <a:extLst>
              <a:ext uri="{FF2B5EF4-FFF2-40B4-BE49-F238E27FC236}">
                <a16:creationId xmlns:a16="http://schemas.microsoft.com/office/drawing/2014/main" id="{B7D60127-6447-1035-BB25-E574FD8ED49A}"/>
              </a:ext>
            </a:extLst>
          </p:cNvPr>
          <p:cNvSpPr>
            <a:spLocks noGrp="1"/>
          </p:cNvSpPr>
          <p:nvPr>
            <p:ph type="ctrTitle"/>
          </p:nvPr>
        </p:nvSpPr>
        <p:spPr>
          <a:xfrm>
            <a:off x="1154955" y="1447800"/>
            <a:ext cx="6974915" cy="3329581"/>
          </a:xfrm>
        </p:spPr>
        <p:txBody>
          <a:bodyPr>
            <a:normAutofit/>
          </a:bodyPr>
          <a:lstStyle/>
          <a:p>
            <a:r>
              <a:rPr lang="en-US" sz="6700" dirty="0"/>
              <a:t>Magistrate Judges Best Practices Forum</a:t>
            </a:r>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898277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F21B9-F84A-C6F0-C46E-022C69747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A22FB-3655-4331-D119-96752DAB736D}"/>
              </a:ext>
            </a:extLst>
          </p:cNvPr>
          <p:cNvSpPr>
            <a:spLocks noGrp="1"/>
          </p:cNvSpPr>
          <p:nvPr>
            <p:ph type="title"/>
          </p:nvPr>
        </p:nvSpPr>
        <p:spPr>
          <a:xfrm>
            <a:off x="542888" y="363346"/>
            <a:ext cx="11517931" cy="1508760"/>
          </a:xfrm>
        </p:spPr>
        <p:txBody>
          <a:bodyPr>
            <a:noAutofit/>
          </a:bodyPr>
          <a:lstStyle/>
          <a:p>
            <a:r>
              <a:rPr lang="en-US" sz="4800" dirty="0"/>
              <a:t>U.S. Probation and Pretrial Services</a:t>
            </a:r>
          </a:p>
        </p:txBody>
      </p:sp>
      <p:sp>
        <p:nvSpPr>
          <p:cNvPr id="3" name="Content Placeholder 2">
            <a:extLst>
              <a:ext uri="{FF2B5EF4-FFF2-40B4-BE49-F238E27FC236}">
                <a16:creationId xmlns:a16="http://schemas.microsoft.com/office/drawing/2014/main" id="{AFB462E6-7F0C-56CE-B1C8-5B2DC7DCCEDD}"/>
              </a:ext>
            </a:extLst>
          </p:cNvPr>
          <p:cNvSpPr>
            <a:spLocks noGrp="1"/>
          </p:cNvSpPr>
          <p:nvPr>
            <p:ph idx="1"/>
          </p:nvPr>
        </p:nvSpPr>
        <p:spPr>
          <a:xfrm>
            <a:off x="5142740" y="2275840"/>
            <a:ext cx="6049979" cy="4051808"/>
          </a:xfrm>
        </p:spPr>
        <p:txBody>
          <a:bodyPr>
            <a:normAutofit fontScale="62500" lnSpcReduction="20000"/>
          </a:bodyPr>
          <a:lstStyle/>
          <a:p>
            <a:pPr marL="0" indent="0">
              <a:buNone/>
            </a:pPr>
            <a:r>
              <a:rPr lang="en-US" sz="2400" dirty="0">
                <a:solidFill>
                  <a:schemeClr val="tx1"/>
                </a:solidFill>
              </a:rPr>
              <a:t>Chief: Aaron Kurtenbach</a:t>
            </a:r>
          </a:p>
          <a:p>
            <a:pPr marL="0" indent="0">
              <a:buNone/>
            </a:pPr>
            <a:endParaRPr lang="en-US" sz="2400" dirty="0">
              <a:solidFill>
                <a:schemeClr val="tx1"/>
              </a:solidFill>
            </a:endParaRPr>
          </a:p>
          <a:p>
            <a:pPr marL="0" indent="0">
              <a:buNone/>
            </a:pPr>
            <a:r>
              <a:rPr lang="en-US" sz="2400" dirty="0">
                <a:solidFill>
                  <a:schemeClr val="tx1"/>
                </a:solidFill>
              </a:rPr>
              <a:t>Deputy Chief: Kimi Camacho</a:t>
            </a:r>
          </a:p>
          <a:p>
            <a:pPr marL="0" indent="0">
              <a:buNone/>
            </a:pPr>
            <a:endParaRPr lang="en-US" sz="2400" dirty="0">
              <a:solidFill>
                <a:schemeClr val="tx1"/>
              </a:solidFill>
            </a:endParaRPr>
          </a:p>
          <a:p>
            <a:pPr marL="0" indent="0">
              <a:buNone/>
            </a:pPr>
            <a:r>
              <a:rPr lang="en-US" sz="2400" dirty="0">
                <a:solidFill>
                  <a:schemeClr val="tx1"/>
                </a:solidFill>
              </a:rPr>
              <a:t>Asst. Deputy Chief: Brandon Maxon</a:t>
            </a:r>
          </a:p>
          <a:p>
            <a:pPr marL="0" indent="0">
              <a:buNone/>
            </a:pPr>
            <a:endParaRPr lang="en-US" sz="2400" dirty="0">
              <a:solidFill>
                <a:schemeClr val="tx1"/>
              </a:solidFill>
            </a:endParaRPr>
          </a:p>
          <a:p>
            <a:pPr marL="0" indent="0">
              <a:buNone/>
            </a:pPr>
            <a:r>
              <a:rPr lang="en-US" sz="2400" dirty="0">
                <a:solidFill>
                  <a:schemeClr val="tx1"/>
                </a:solidFill>
              </a:rPr>
              <a:t>Pretrial Supervisors: Mike Sliva and Jeff </a:t>
            </a:r>
            <a:r>
              <a:rPr lang="en-US" sz="2400" dirty="0" err="1">
                <a:solidFill>
                  <a:schemeClr val="tx1"/>
                </a:solidFill>
              </a:rPr>
              <a:t>Anthens</a:t>
            </a:r>
            <a:r>
              <a:rPr lang="en-US" sz="2400" dirty="0">
                <a:solidFill>
                  <a:schemeClr val="tx1"/>
                </a:solidFill>
              </a:rPr>
              <a:t> (Lincoln)</a:t>
            </a:r>
          </a:p>
          <a:p>
            <a:pPr marL="0" indent="0">
              <a:buNone/>
            </a:pPr>
            <a:endParaRPr lang="en-US" sz="2400" dirty="0">
              <a:solidFill>
                <a:schemeClr val="tx1"/>
              </a:solidFill>
            </a:endParaRPr>
          </a:p>
          <a:p>
            <a:pPr marL="0" indent="0">
              <a:buNone/>
            </a:pPr>
            <a:r>
              <a:rPr lang="en-US" sz="2400" dirty="0">
                <a:solidFill>
                  <a:schemeClr val="tx1"/>
                </a:solidFill>
              </a:rPr>
              <a:t>Presentence Supervisors: Annalee Thomas and Chris Niles</a:t>
            </a:r>
          </a:p>
          <a:p>
            <a:pPr marL="0" indent="0">
              <a:buNone/>
            </a:pPr>
            <a:endParaRPr lang="en-US" sz="2400" dirty="0">
              <a:solidFill>
                <a:schemeClr val="tx1"/>
              </a:solidFill>
            </a:endParaRPr>
          </a:p>
          <a:p>
            <a:pPr marL="0" indent="0">
              <a:buNone/>
            </a:pPr>
            <a:r>
              <a:rPr lang="en-US" sz="2400" dirty="0">
                <a:solidFill>
                  <a:schemeClr val="tx1"/>
                </a:solidFill>
              </a:rPr>
              <a:t>Post Conviction Supervisors: Alicia Friedman, Kala Hayden, and Dustin Russell (Lincoln) </a:t>
            </a:r>
            <a:endParaRPr lang="en-US" dirty="0">
              <a:solidFill>
                <a:schemeClr val="tx1"/>
              </a:solidFill>
            </a:endParaRPr>
          </a:p>
        </p:txBody>
      </p:sp>
      <p:pic>
        <p:nvPicPr>
          <p:cNvPr id="7" name="Picture 6" descr="A picture containing text, ceramic ware, porcelain&#10;&#10;AI-generated content may be incorrect.">
            <a:extLst>
              <a:ext uri="{FF2B5EF4-FFF2-40B4-BE49-F238E27FC236}">
                <a16:creationId xmlns:a16="http://schemas.microsoft.com/office/drawing/2014/main" id="{C85B9135-76C5-F56E-7DD3-56B1D22C2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88" y="2220741"/>
            <a:ext cx="3946381" cy="3946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287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90660-A3F0-146E-9970-03696578A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83882-008B-E783-369E-66C51FF3872D}"/>
              </a:ext>
            </a:extLst>
          </p:cNvPr>
          <p:cNvSpPr>
            <a:spLocks noGrp="1"/>
          </p:cNvSpPr>
          <p:nvPr>
            <p:ph type="title"/>
          </p:nvPr>
        </p:nvSpPr>
        <p:spPr>
          <a:xfrm>
            <a:off x="542888" y="363346"/>
            <a:ext cx="11517931" cy="1508760"/>
          </a:xfrm>
        </p:spPr>
        <p:txBody>
          <a:bodyPr>
            <a:noAutofit/>
          </a:bodyPr>
          <a:lstStyle/>
          <a:p>
            <a:r>
              <a:rPr lang="en-US" sz="4800" dirty="0"/>
              <a:t>U.S. Probation and Pretrial Services</a:t>
            </a:r>
          </a:p>
        </p:txBody>
      </p:sp>
      <p:sp>
        <p:nvSpPr>
          <p:cNvPr id="3" name="Content Placeholder 2">
            <a:extLst>
              <a:ext uri="{FF2B5EF4-FFF2-40B4-BE49-F238E27FC236}">
                <a16:creationId xmlns:a16="http://schemas.microsoft.com/office/drawing/2014/main" id="{34618CE2-CEAF-8756-6864-CA9610AE2506}"/>
              </a:ext>
            </a:extLst>
          </p:cNvPr>
          <p:cNvSpPr>
            <a:spLocks noGrp="1"/>
          </p:cNvSpPr>
          <p:nvPr>
            <p:ph idx="1"/>
          </p:nvPr>
        </p:nvSpPr>
        <p:spPr>
          <a:xfrm>
            <a:off x="5142740" y="2275840"/>
            <a:ext cx="6049979" cy="4051808"/>
          </a:xfrm>
        </p:spPr>
        <p:txBody>
          <a:bodyPr>
            <a:normAutofit/>
          </a:bodyPr>
          <a:lstStyle/>
          <a:p>
            <a:pPr marL="0" indent="0">
              <a:buNone/>
            </a:pPr>
            <a:r>
              <a:rPr lang="en-US" dirty="0">
                <a:solidFill>
                  <a:schemeClr val="tx1"/>
                </a:solidFill>
              </a:rPr>
              <a:t>Challenges:</a:t>
            </a:r>
          </a:p>
          <a:p>
            <a:r>
              <a:rPr lang="en-US" dirty="0">
                <a:solidFill>
                  <a:schemeClr val="tx1"/>
                </a:solidFill>
              </a:rPr>
              <a:t>Decline in workload</a:t>
            </a:r>
          </a:p>
          <a:p>
            <a:r>
              <a:rPr lang="en-US" dirty="0">
                <a:solidFill>
                  <a:schemeClr val="tx1"/>
                </a:solidFill>
              </a:rPr>
              <a:t>Pretrial Unit reorganization</a:t>
            </a:r>
          </a:p>
          <a:p>
            <a:r>
              <a:rPr lang="en-US" dirty="0">
                <a:solidFill>
                  <a:schemeClr val="tx1"/>
                </a:solidFill>
              </a:rPr>
              <a:t>PSR retirements leading to lesser-experienced staff</a:t>
            </a:r>
          </a:p>
          <a:p>
            <a:r>
              <a:rPr lang="en-US">
                <a:solidFill>
                  <a:schemeClr val="tx1"/>
                </a:solidFill>
              </a:rPr>
              <a:t>Paid </a:t>
            </a:r>
            <a:r>
              <a:rPr lang="en-US" dirty="0">
                <a:solidFill>
                  <a:schemeClr val="tx1"/>
                </a:solidFill>
              </a:rPr>
              <a:t>Parental Leave</a:t>
            </a:r>
          </a:p>
        </p:txBody>
      </p:sp>
      <p:pic>
        <p:nvPicPr>
          <p:cNvPr id="7" name="Picture 6" descr="A picture containing text, ceramic ware, porcelain&#10;&#10;AI-generated content may be incorrect.">
            <a:extLst>
              <a:ext uri="{FF2B5EF4-FFF2-40B4-BE49-F238E27FC236}">
                <a16:creationId xmlns:a16="http://schemas.microsoft.com/office/drawing/2014/main" id="{395555F6-81B5-3051-5F33-6DB0E77A2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88" y="2220741"/>
            <a:ext cx="3946381" cy="3946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8717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9D186-E668-1AA6-EAF8-327141DF0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D5868-1F97-3316-593F-5E3C25674EBC}"/>
              </a:ext>
            </a:extLst>
          </p:cNvPr>
          <p:cNvSpPr>
            <a:spLocks noGrp="1"/>
          </p:cNvSpPr>
          <p:nvPr>
            <p:ph type="title"/>
          </p:nvPr>
        </p:nvSpPr>
        <p:spPr>
          <a:xfrm>
            <a:off x="542888" y="363346"/>
            <a:ext cx="11517931" cy="1508760"/>
          </a:xfrm>
        </p:spPr>
        <p:txBody>
          <a:bodyPr>
            <a:noAutofit/>
          </a:bodyPr>
          <a:lstStyle/>
          <a:p>
            <a:r>
              <a:rPr lang="en-US" sz="4400" dirty="0"/>
              <a:t>U.S. Probation and Pretrial Services</a:t>
            </a:r>
          </a:p>
        </p:txBody>
      </p:sp>
      <p:pic>
        <p:nvPicPr>
          <p:cNvPr id="12" name="Content Placeholder 11">
            <a:extLst>
              <a:ext uri="{FF2B5EF4-FFF2-40B4-BE49-F238E27FC236}">
                <a16:creationId xmlns:a16="http://schemas.microsoft.com/office/drawing/2014/main" id="{2C64C17B-258B-A4C7-9E6D-210D33F2CE47}"/>
              </a:ext>
            </a:extLst>
          </p:cNvPr>
          <p:cNvPicPr>
            <a:picLocks noGrp="1" noChangeAspect="1"/>
          </p:cNvPicPr>
          <p:nvPr>
            <p:ph idx="1"/>
          </p:nvPr>
        </p:nvPicPr>
        <p:blipFill>
          <a:blip r:embed="rId2"/>
          <a:stretch>
            <a:fillRect/>
          </a:stretch>
        </p:blipFill>
        <p:spPr>
          <a:xfrm>
            <a:off x="286422" y="2004237"/>
            <a:ext cx="5408018" cy="3944679"/>
          </a:xfrm>
          <a:prstGeom prst="rect">
            <a:avLst/>
          </a:prstGeom>
        </p:spPr>
      </p:pic>
      <p:pic>
        <p:nvPicPr>
          <p:cNvPr id="14" name="Picture 13">
            <a:extLst>
              <a:ext uri="{FF2B5EF4-FFF2-40B4-BE49-F238E27FC236}">
                <a16:creationId xmlns:a16="http://schemas.microsoft.com/office/drawing/2014/main" id="{C757D925-13BE-BDFD-AD8C-FDF2A0E3DEA6}"/>
              </a:ext>
            </a:extLst>
          </p:cNvPr>
          <p:cNvPicPr>
            <a:picLocks noChangeAspect="1"/>
          </p:cNvPicPr>
          <p:nvPr/>
        </p:nvPicPr>
        <p:blipFill>
          <a:blip r:embed="rId3"/>
          <a:stretch>
            <a:fillRect/>
          </a:stretch>
        </p:blipFill>
        <p:spPr>
          <a:xfrm>
            <a:off x="6214126" y="2004237"/>
            <a:ext cx="5408018" cy="3944679"/>
          </a:xfrm>
          <a:prstGeom prst="rect">
            <a:avLst/>
          </a:prstGeom>
        </p:spPr>
      </p:pic>
    </p:spTree>
    <p:extLst>
      <p:ext uri="{BB962C8B-B14F-4D97-AF65-F5344CB8AC3E}">
        <p14:creationId xmlns:p14="http://schemas.microsoft.com/office/powerpoint/2010/main" val="309318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3AD2F-FF6D-1411-3213-1FE7B605A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2AEE9-56F2-A4A4-0501-D1D750B1A1BD}"/>
              </a:ext>
            </a:extLst>
          </p:cNvPr>
          <p:cNvSpPr>
            <a:spLocks noGrp="1"/>
          </p:cNvSpPr>
          <p:nvPr>
            <p:ph type="title"/>
          </p:nvPr>
        </p:nvSpPr>
        <p:spPr>
          <a:xfrm>
            <a:off x="542888" y="363346"/>
            <a:ext cx="11517931" cy="1508760"/>
          </a:xfrm>
        </p:spPr>
        <p:txBody>
          <a:bodyPr>
            <a:noAutofit/>
          </a:bodyPr>
          <a:lstStyle/>
          <a:p>
            <a:r>
              <a:rPr lang="en-US" sz="4400" dirty="0"/>
              <a:t>U.S. Probation and Pretrial Services</a:t>
            </a:r>
          </a:p>
        </p:txBody>
      </p:sp>
      <p:pic>
        <p:nvPicPr>
          <p:cNvPr id="4" name="Content Placeholder 3">
            <a:extLst>
              <a:ext uri="{FF2B5EF4-FFF2-40B4-BE49-F238E27FC236}">
                <a16:creationId xmlns:a16="http://schemas.microsoft.com/office/drawing/2014/main" id="{27A121F5-2150-A268-035D-FC2CDE8E4985}"/>
              </a:ext>
            </a:extLst>
          </p:cNvPr>
          <p:cNvPicPr>
            <a:picLocks noGrp="1" noChangeAspect="1"/>
          </p:cNvPicPr>
          <p:nvPr>
            <p:ph idx="1"/>
          </p:nvPr>
        </p:nvPicPr>
        <p:blipFill>
          <a:blip r:embed="rId2"/>
          <a:stretch>
            <a:fillRect/>
          </a:stretch>
        </p:blipFill>
        <p:spPr>
          <a:xfrm>
            <a:off x="248279" y="2062716"/>
            <a:ext cx="5331870" cy="3615070"/>
          </a:xfrm>
          <a:prstGeom prst="rect">
            <a:avLst/>
          </a:prstGeom>
        </p:spPr>
      </p:pic>
      <p:pic>
        <p:nvPicPr>
          <p:cNvPr id="6" name="Picture 5">
            <a:extLst>
              <a:ext uri="{FF2B5EF4-FFF2-40B4-BE49-F238E27FC236}">
                <a16:creationId xmlns:a16="http://schemas.microsoft.com/office/drawing/2014/main" id="{40FC21C9-48C9-A36D-3720-4672175DB0D2}"/>
              </a:ext>
            </a:extLst>
          </p:cNvPr>
          <p:cNvPicPr>
            <a:picLocks noChangeAspect="1"/>
          </p:cNvPicPr>
          <p:nvPr/>
        </p:nvPicPr>
        <p:blipFill>
          <a:blip r:embed="rId3"/>
          <a:stretch>
            <a:fillRect/>
          </a:stretch>
        </p:blipFill>
        <p:spPr>
          <a:xfrm>
            <a:off x="5848815" y="2062716"/>
            <a:ext cx="5887844" cy="3615070"/>
          </a:xfrm>
          <a:prstGeom prst="rect">
            <a:avLst/>
          </a:prstGeom>
        </p:spPr>
      </p:pic>
    </p:spTree>
    <p:extLst>
      <p:ext uri="{BB962C8B-B14F-4D97-AF65-F5344CB8AC3E}">
        <p14:creationId xmlns:p14="http://schemas.microsoft.com/office/powerpoint/2010/main" val="331304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9A8C-19E7-8E89-443E-0E7DCA0EC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1B05F-F240-6AAB-0B6D-601F6C397285}"/>
              </a:ext>
            </a:extLst>
          </p:cNvPr>
          <p:cNvSpPr>
            <a:spLocks noGrp="1"/>
          </p:cNvSpPr>
          <p:nvPr>
            <p:ph type="title"/>
          </p:nvPr>
        </p:nvSpPr>
        <p:spPr>
          <a:xfrm>
            <a:off x="542888" y="363346"/>
            <a:ext cx="11517931" cy="1508760"/>
          </a:xfrm>
        </p:spPr>
        <p:txBody>
          <a:bodyPr>
            <a:noAutofit/>
          </a:bodyPr>
          <a:lstStyle/>
          <a:p>
            <a:r>
              <a:rPr lang="en-US" sz="4400" dirty="0"/>
              <a:t>U.S. Probation and Pretrial Services</a:t>
            </a:r>
          </a:p>
        </p:txBody>
      </p:sp>
      <p:pic>
        <p:nvPicPr>
          <p:cNvPr id="4" name="Content Placeholder 3">
            <a:extLst>
              <a:ext uri="{FF2B5EF4-FFF2-40B4-BE49-F238E27FC236}">
                <a16:creationId xmlns:a16="http://schemas.microsoft.com/office/drawing/2014/main" id="{A954340E-128B-D6E8-3995-5B97AB224D69}"/>
              </a:ext>
            </a:extLst>
          </p:cNvPr>
          <p:cNvPicPr>
            <a:picLocks noGrp="1" noChangeAspect="1"/>
          </p:cNvPicPr>
          <p:nvPr>
            <p:ph idx="1"/>
          </p:nvPr>
        </p:nvPicPr>
        <p:blipFill>
          <a:blip r:embed="rId2"/>
          <a:stretch>
            <a:fillRect/>
          </a:stretch>
        </p:blipFill>
        <p:spPr>
          <a:xfrm>
            <a:off x="327374" y="2174691"/>
            <a:ext cx="4919275" cy="3569726"/>
          </a:xfrm>
          <a:prstGeom prst="rect">
            <a:avLst/>
          </a:prstGeom>
        </p:spPr>
      </p:pic>
      <p:pic>
        <p:nvPicPr>
          <p:cNvPr id="6" name="Picture 5">
            <a:extLst>
              <a:ext uri="{FF2B5EF4-FFF2-40B4-BE49-F238E27FC236}">
                <a16:creationId xmlns:a16="http://schemas.microsoft.com/office/drawing/2014/main" id="{D4C6C42B-FC17-372D-97F1-3E02D0D22D9C}"/>
              </a:ext>
            </a:extLst>
          </p:cNvPr>
          <p:cNvPicPr>
            <a:picLocks noChangeAspect="1"/>
          </p:cNvPicPr>
          <p:nvPr/>
        </p:nvPicPr>
        <p:blipFill>
          <a:blip r:embed="rId3"/>
          <a:stretch>
            <a:fillRect/>
          </a:stretch>
        </p:blipFill>
        <p:spPr>
          <a:xfrm>
            <a:off x="5441795" y="2174691"/>
            <a:ext cx="6538332" cy="3569726"/>
          </a:xfrm>
          <a:prstGeom prst="rect">
            <a:avLst/>
          </a:prstGeom>
        </p:spPr>
      </p:pic>
    </p:spTree>
    <p:extLst>
      <p:ext uri="{BB962C8B-B14F-4D97-AF65-F5344CB8AC3E}">
        <p14:creationId xmlns:p14="http://schemas.microsoft.com/office/powerpoint/2010/main" val="282773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E1505-5355-22C6-B005-976A682DD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C22C9-91E4-3050-7041-AD0E4752A169}"/>
              </a:ext>
            </a:extLst>
          </p:cNvPr>
          <p:cNvSpPr>
            <a:spLocks noGrp="1"/>
          </p:cNvSpPr>
          <p:nvPr>
            <p:ph type="title"/>
          </p:nvPr>
        </p:nvSpPr>
        <p:spPr>
          <a:xfrm>
            <a:off x="542888" y="363346"/>
            <a:ext cx="11517931" cy="1508760"/>
          </a:xfrm>
        </p:spPr>
        <p:txBody>
          <a:bodyPr>
            <a:noAutofit/>
          </a:bodyPr>
          <a:lstStyle/>
          <a:p>
            <a:r>
              <a:rPr lang="en-US" sz="4400" dirty="0"/>
              <a:t>U.S. Probation and Pretrial Services</a:t>
            </a:r>
          </a:p>
        </p:txBody>
      </p:sp>
      <p:pic>
        <p:nvPicPr>
          <p:cNvPr id="4" name="Content Placeholder 3">
            <a:extLst>
              <a:ext uri="{FF2B5EF4-FFF2-40B4-BE49-F238E27FC236}">
                <a16:creationId xmlns:a16="http://schemas.microsoft.com/office/drawing/2014/main" id="{E769FA97-778C-8D53-380B-D60784684781}"/>
              </a:ext>
            </a:extLst>
          </p:cNvPr>
          <p:cNvPicPr>
            <a:picLocks noGrp="1" noChangeAspect="1"/>
          </p:cNvPicPr>
          <p:nvPr>
            <p:ph idx="1"/>
          </p:nvPr>
        </p:nvPicPr>
        <p:blipFill>
          <a:blip r:embed="rId2"/>
          <a:stretch>
            <a:fillRect/>
          </a:stretch>
        </p:blipFill>
        <p:spPr>
          <a:xfrm>
            <a:off x="196004" y="2141034"/>
            <a:ext cx="5390757" cy="3614738"/>
          </a:xfrm>
          <a:prstGeom prst="rect">
            <a:avLst/>
          </a:prstGeom>
        </p:spPr>
      </p:pic>
      <p:pic>
        <p:nvPicPr>
          <p:cNvPr id="6" name="Picture 5">
            <a:extLst>
              <a:ext uri="{FF2B5EF4-FFF2-40B4-BE49-F238E27FC236}">
                <a16:creationId xmlns:a16="http://schemas.microsoft.com/office/drawing/2014/main" id="{0CC94C2E-CD26-F0E4-375F-7C7280F422A8}"/>
              </a:ext>
            </a:extLst>
          </p:cNvPr>
          <p:cNvPicPr>
            <a:picLocks noChangeAspect="1"/>
          </p:cNvPicPr>
          <p:nvPr/>
        </p:nvPicPr>
        <p:blipFill>
          <a:blip r:embed="rId3"/>
          <a:stretch>
            <a:fillRect/>
          </a:stretch>
        </p:blipFill>
        <p:spPr>
          <a:xfrm>
            <a:off x="5751087" y="2141034"/>
            <a:ext cx="6309732" cy="3614738"/>
          </a:xfrm>
          <a:prstGeom prst="rect">
            <a:avLst/>
          </a:prstGeom>
        </p:spPr>
      </p:pic>
    </p:spTree>
    <p:extLst>
      <p:ext uri="{BB962C8B-B14F-4D97-AF65-F5344CB8AC3E}">
        <p14:creationId xmlns:p14="http://schemas.microsoft.com/office/powerpoint/2010/main" val="171225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374FF-A372-B1AB-C81E-D5679F065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8C484-93FA-1B94-9423-C089578EF779}"/>
              </a:ext>
            </a:extLst>
          </p:cNvPr>
          <p:cNvSpPr>
            <a:spLocks noGrp="1"/>
          </p:cNvSpPr>
          <p:nvPr>
            <p:ph type="title"/>
          </p:nvPr>
        </p:nvSpPr>
        <p:spPr>
          <a:xfrm>
            <a:off x="542888" y="363346"/>
            <a:ext cx="11517931" cy="1508760"/>
          </a:xfrm>
        </p:spPr>
        <p:txBody>
          <a:bodyPr>
            <a:noAutofit/>
          </a:bodyPr>
          <a:lstStyle/>
          <a:p>
            <a:r>
              <a:rPr lang="en-US" sz="4400" dirty="0"/>
              <a:t>U.S. Probation and Pretrial Services</a:t>
            </a:r>
          </a:p>
        </p:txBody>
      </p:sp>
      <p:pic>
        <p:nvPicPr>
          <p:cNvPr id="4" name="Content Placeholder 3">
            <a:extLst>
              <a:ext uri="{FF2B5EF4-FFF2-40B4-BE49-F238E27FC236}">
                <a16:creationId xmlns:a16="http://schemas.microsoft.com/office/drawing/2014/main" id="{D37C1625-198E-3AD2-ABAC-4752880A7D6A}"/>
              </a:ext>
            </a:extLst>
          </p:cNvPr>
          <p:cNvPicPr>
            <a:picLocks noGrp="1" noChangeAspect="1"/>
          </p:cNvPicPr>
          <p:nvPr>
            <p:ph idx="1"/>
          </p:nvPr>
        </p:nvPicPr>
        <p:blipFill>
          <a:blip r:embed="rId2"/>
          <a:stretch>
            <a:fillRect/>
          </a:stretch>
        </p:blipFill>
        <p:spPr>
          <a:xfrm>
            <a:off x="131181" y="1872106"/>
            <a:ext cx="5489034" cy="3604383"/>
          </a:xfrm>
          <a:prstGeom prst="rect">
            <a:avLst/>
          </a:prstGeom>
        </p:spPr>
      </p:pic>
      <p:pic>
        <p:nvPicPr>
          <p:cNvPr id="6" name="Picture 5">
            <a:extLst>
              <a:ext uri="{FF2B5EF4-FFF2-40B4-BE49-F238E27FC236}">
                <a16:creationId xmlns:a16="http://schemas.microsoft.com/office/drawing/2014/main" id="{6B7DB7FD-4F45-1AA0-3DB0-1582CCF7CC96}"/>
              </a:ext>
            </a:extLst>
          </p:cNvPr>
          <p:cNvPicPr>
            <a:picLocks noChangeAspect="1"/>
          </p:cNvPicPr>
          <p:nvPr/>
        </p:nvPicPr>
        <p:blipFill>
          <a:blip r:embed="rId3"/>
          <a:stretch>
            <a:fillRect/>
          </a:stretch>
        </p:blipFill>
        <p:spPr>
          <a:xfrm>
            <a:off x="5672268" y="1872106"/>
            <a:ext cx="6388551" cy="3604383"/>
          </a:xfrm>
          <a:prstGeom prst="rect">
            <a:avLst/>
          </a:prstGeom>
        </p:spPr>
      </p:pic>
    </p:spTree>
    <p:extLst>
      <p:ext uri="{BB962C8B-B14F-4D97-AF65-F5344CB8AC3E}">
        <p14:creationId xmlns:p14="http://schemas.microsoft.com/office/powerpoint/2010/main" val="381015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C262F-3328-9BEF-8C9C-BEB5DCBC4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EC76B-00A3-D924-A98C-924C7E1E0AD5}"/>
              </a:ext>
            </a:extLst>
          </p:cNvPr>
          <p:cNvSpPr>
            <a:spLocks noGrp="1"/>
          </p:cNvSpPr>
          <p:nvPr>
            <p:ph type="title"/>
          </p:nvPr>
        </p:nvSpPr>
        <p:spPr>
          <a:xfrm>
            <a:off x="542888" y="363346"/>
            <a:ext cx="11517931" cy="1508760"/>
          </a:xfrm>
        </p:spPr>
        <p:txBody>
          <a:bodyPr>
            <a:noAutofit/>
          </a:bodyPr>
          <a:lstStyle/>
          <a:p>
            <a:r>
              <a:rPr lang="en-US" sz="4400" dirty="0"/>
              <a:t>U.S. Probation and Pretrial Services</a:t>
            </a:r>
          </a:p>
        </p:txBody>
      </p:sp>
      <p:pic>
        <p:nvPicPr>
          <p:cNvPr id="4" name="Content Placeholder 3">
            <a:extLst>
              <a:ext uri="{FF2B5EF4-FFF2-40B4-BE49-F238E27FC236}">
                <a16:creationId xmlns:a16="http://schemas.microsoft.com/office/drawing/2014/main" id="{805FE364-FE70-6A29-8A56-BC1A87F45950}"/>
              </a:ext>
            </a:extLst>
          </p:cNvPr>
          <p:cNvPicPr>
            <a:picLocks noGrp="1" noChangeAspect="1"/>
          </p:cNvPicPr>
          <p:nvPr>
            <p:ph idx="1"/>
          </p:nvPr>
        </p:nvPicPr>
        <p:blipFill>
          <a:blip r:embed="rId2"/>
          <a:stretch>
            <a:fillRect/>
          </a:stretch>
        </p:blipFill>
        <p:spPr>
          <a:xfrm>
            <a:off x="618461" y="2295983"/>
            <a:ext cx="4885821" cy="3594769"/>
          </a:xfrm>
          <a:prstGeom prst="rect">
            <a:avLst/>
          </a:prstGeom>
        </p:spPr>
      </p:pic>
      <p:pic>
        <p:nvPicPr>
          <p:cNvPr id="8" name="Picture 7">
            <a:extLst>
              <a:ext uri="{FF2B5EF4-FFF2-40B4-BE49-F238E27FC236}">
                <a16:creationId xmlns:a16="http://schemas.microsoft.com/office/drawing/2014/main" id="{A46318C0-73CE-5B78-1ADF-6525BF639146}"/>
              </a:ext>
            </a:extLst>
          </p:cNvPr>
          <p:cNvPicPr>
            <a:picLocks noChangeAspect="1"/>
          </p:cNvPicPr>
          <p:nvPr/>
        </p:nvPicPr>
        <p:blipFill>
          <a:blip r:embed="rId3"/>
          <a:stretch>
            <a:fillRect/>
          </a:stretch>
        </p:blipFill>
        <p:spPr>
          <a:xfrm>
            <a:off x="6299791" y="2295984"/>
            <a:ext cx="5273748" cy="3594769"/>
          </a:xfrm>
          <a:prstGeom prst="rect">
            <a:avLst/>
          </a:prstGeom>
        </p:spPr>
      </p:pic>
    </p:spTree>
    <p:extLst>
      <p:ext uri="{BB962C8B-B14F-4D97-AF65-F5344CB8AC3E}">
        <p14:creationId xmlns:p14="http://schemas.microsoft.com/office/powerpoint/2010/main" val="92139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85455-4582-39BE-AFF0-CC9A4E7E7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6E0E6-707E-6217-D7B2-A1BD19FB4FA9}"/>
              </a:ext>
            </a:extLst>
          </p:cNvPr>
          <p:cNvSpPr>
            <a:spLocks noGrp="1"/>
          </p:cNvSpPr>
          <p:nvPr>
            <p:ph type="title"/>
          </p:nvPr>
        </p:nvSpPr>
        <p:spPr>
          <a:xfrm>
            <a:off x="542888" y="363346"/>
            <a:ext cx="11517931" cy="1508760"/>
          </a:xfrm>
        </p:spPr>
        <p:txBody>
          <a:bodyPr>
            <a:noAutofit/>
          </a:bodyPr>
          <a:lstStyle/>
          <a:p>
            <a:r>
              <a:rPr lang="en-US" sz="4400" dirty="0"/>
              <a:t>U.S. Probation and Pretrial Services</a:t>
            </a:r>
          </a:p>
        </p:txBody>
      </p:sp>
      <p:pic>
        <p:nvPicPr>
          <p:cNvPr id="4" name="Content Placeholder 3">
            <a:extLst>
              <a:ext uri="{FF2B5EF4-FFF2-40B4-BE49-F238E27FC236}">
                <a16:creationId xmlns:a16="http://schemas.microsoft.com/office/drawing/2014/main" id="{55EAAD57-C000-A866-988E-F861C487752E}"/>
              </a:ext>
            </a:extLst>
          </p:cNvPr>
          <p:cNvPicPr>
            <a:picLocks noGrp="1" noChangeAspect="1"/>
          </p:cNvPicPr>
          <p:nvPr>
            <p:ph idx="1"/>
          </p:nvPr>
        </p:nvPicPr>
        <p:blipFill>
          <a:blip r:embed="rId2"/>
          <a:stretch>
            <a:fillRect/>
          </a:stretch>
        </p:blipFill>
        <p:spPr>
          <a:xfrm>
            <a:off x="615101" y="1914442"/>
            <a:ext cx="4940410" cy="3539146"/>
          </a:xfrm>
          <a:prstGeom prst="rect">
            <a:avLst/>
          </a:prstGeom>
        </p:spPr>
      </p:pic>
      <p:pic>
        <p:nvPicPr>
          <p:cNvPr id="6" name="Picture 5">
            <a:extLst>
              <a:ext uri="{FF2B5EF4-FFF2-40B4-BE49-F238E27FC236}">
                <a16:creationId xmlns:a16="http://schemas.microsoft.com/office/drawing/2014/main" id="{2DAE16DC-FA87-CA1B-E157-73D7083106DC}"/>
              </a:ext>
            </a:extLst>
          </p:cNvPr>
          <p:cNvPicPr>
            <a:picLocks noChangeAspect="1"/>
          </p:cNvPicPr>
          <p:nvPr/>
        </p:nvPicPr>
        <p:blipFill>
          <a:blip r:embed="rId3"/>
          <a:stretch>
            <a:fillRect/>
          </a:stretch>
        </p:blipFill>
        <p:spPr>
          <a:xfrm>
            <a:off x="6214730" y="1914442"/>
            <a:ext cx="4662377" cy="3539146"/>
          </a:xfrm>
          <a:prstGeom prst="rect">
            <a:avLst/>
          </a:prstGeom>
        </p:spPr>
      </p:pic>
    </p:spTree>
    <p:extLst>
      <p:ext uri="{BB962C8B-B14F-4D97-AF65-F5344CB8AC3E}">
        <p14:creationId xmlns:p14="http://schemas.microsoft.com/office/powerpoint/2010/main" val="2400305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494A03-11D3-BA9F-87CF-A9A30F2C2676}"/>
              </a:ext>
            </a:extLst>
          </p:cNvPr>
          <p:cNvSpPr txBox="1"/>
          <p:nvPr/>
        </p:nvSpPr>
        <p:spPr>
          <a:xfrm>
            <a:off x="1128013" y="1337733"/>
            <a:ext cx="7951695" cy="3615267"/>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20000"/>
              </a:spcBef>
              <a:spcAft>
                <a:spcPts val="600"/>
              </a:spcAft>
              <a:buClr>
                <a:prstClr val="black"/>
              </a:buClr>
              <a:buSzPct val="80000"/>
              <a:buFontTx/>
              <a:buNone/>
              <a:tabLst/>
              <a:defRPr/>
            </a:pPr>
            <a:r>
              <a:rPr kumimoji="0" lang="en-US" sz="4400" b="0" i="1" u="none" strike="noStrike" kern="1200" cap="none" spc="0" normalizeH="0" baseline="0" noProof="0" dirty="0">
                <a:ln>
                  <a:noFill/>
                </a:ln>
                <a:solidFill>
                  <a:prstClr val="black"/>
                </a:solidFill>
                <a:effectLst/>
                <a:uLnTx/>
                <a:uFillTx/>
                <a:latin typeface="Century Gothic" panose="020B0502020202020204"/>
                <a:ea typeface="+mn-ea"/>
                <a:cs typeface="+mn-cs"/>
              </a:rPr>
              <a:t>BREAK: </a:t>
            </a:r>
          </a:p>
          <a:p>
            <a:pPr marL="0" marR="0" lvl="0" indent="0" algn="ctr" defTabSz="457200" rtl="0" eaLnBrk="1" fontAlgn="auto" latinLnBrk="0" hangingPunct="1">
              <a:lnSpc>
                <a:spcPct val="100000"/>
              </a:lnSpc>
              <a:spcBef>
                <a:spcPct val="20000"/>
              </a:spcBef>
              <a:spcAft>
                <a:spcPts val="600"/>
              </a:spcAft>
              <a:buClr>
                <a:prstClr val="black"/>
              </a:buClr>
              <a:buSzPct val="80000"/>
              <a:buFontTx/>
              <a:buNone/>
              <a:tabLst/>
              <a:defRPr/>
            </a:pPr>
            <a:r>
              <a:rPr kumimoji="0" lang="en-US" sz="4400" b="0" i="1" u="none" strike="noStrike" kern="1200" cap="none" spc="0" normalizeH="0" baseline="0" noProof="0" dirty="0">
                <a:ln>
                  <a:noFill/>
                </a:ln>
                <a:solidFill>
                  <a:prstClr val="black"/>
                </a:solidFill>
                <a:effectLst/>
                <a:uLnTx/>
                <a:uFillTx/>
                <a:latin typeface="Century Gothic" panose="020B0502020202020204"/>
                <a:ea typeface="+mn-ea"/>
                <a:cs typeface="+mn-cs"/>
              </a:rPr>
              <a:t>Talk at your table about any friction points you see in the Court and topics you would like us to address today  </a:t>
            </a:r>
          </a:p>
        </p:txBody>
      </p:sp>
    </p:spTree>
    <p:extLst>
      <p:ext uri="{BB962C8B-B14F-4D97-AF65-F5344CB8AC3E}">
        <p14:creationId xmlns:p14="http://schemas.microsoft.com/office/powerpoint/2010/main" val="40828490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8793D-30C0-984F-2BAF-78C0F74B4389}"/>
              </a:ext>
            </a:extLst>
          </p:cNvPr>
          <p:cNvPicPr>
            <a:picLocks noChangeAspect="1"/>
          </p:cNvPicPr>
          <p:nvPr/>
        </p:nvPicPr>
        <p:blipFill>
          <a:blip r:embed="rId2"/>
          <a:stretch>
            <a:fillRect/>
          </a:stretch>
        </p:blipFill>
        <p:spPr>
          <a:xfrm>
            <a:off x="1820932" y="703479"/>
            <a:ext cx="8388075" cy="5221577"/>
          </a:xfrm>
          <a:prstGeom prst="rect">
            <a:avLst/>
          </a:prstGeom>
        </p:spPr>
      </p:pic>
    </p:spTree>
    <p:extLst>
      <p:ext uri="{BB962C8B-B14F-4D97-AF65-F5344CB8AC3E}">
        <p14:creationId xmlns:p14="http://schemas.microsoft.com/office/powerpoint/2010/main" val="3061363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6" name="Graphic 5" descr="Gavel">
            <a:extLst>
              <a:ext uri="{FF2B5EF4-FFF2-40B4-BE49-F238E27FC236}">
                <a16:creationId xmlns:a16="http://schemas.microsoft.com/office/drawing/2014/main" id="{53480EDF-A97C-47E6-E5BD-4A29B92ECE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3480" y="3503711"/>
            <a:ext cx="3185108" cy="3185108"/>
          </a:xfrm>
          <a:prstGeom prst="rect">
            <a:avLst/>
          </a:prstGeom>
          <a:effectLst>
            <a:innerShdw blurRad="57150" dist="38100" dir="14460000">
              <a:prstClr val="black">
                <a:alpha val="70000"/>
              </a:prstClr>
            </a:innerShdw>
          </a:effectLst>
        </p:spPr>
      </p:pic>
      <p:sp>
        <p:nvSpPr>
          <p:cNvPr id="2" name="TextBox 1">
            <a:extLst>
              <a:ext uri="{FF2B5EF4-FFF2-40B4-BE49-F238E27FC236}">
                <a16:creationId xmlns:a16="http://schemas.microsoft.com/office/drawing/2014/main" id="{80F5247A-7A75-594E-7F8C-AA3D2177943A}"/>
              </a:ext>
            </a:extLst>
          </p:cNvPr>
          <p:cNvSpPr txBox="1"/>
          <p:nvPr/>
        </p:nvSpPr>
        <p:spPr>
          <a:xfrm>
            <a:off x="676253" y="715296"/>
            <a:ext cx="8079456" cy="104644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Representation and Scope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entury Gothic" panose="020B0502020202020204"/>
                <a:ea typeface="+mn-ea"/>
                <a:cs typeface="+mn-cs"/>
              </a:rPr>
              <a:t>	Rich McWilliams and Magistrate Judge Nelson</a:t>
            </a:r>
          </a:p>
        </p:txBody>
      </p:sp>
      <p:sp>
        <p:nvSpPr>
          <p:cNvPr id="3" name="Rectangle 2">
            <a:extLst>
              <a:ext uri="{FF2B5EF4-FFF2-40B4-BE49-F238E27FC236}">
                <a16:creationId xmlns:a16="http://schemas.microsoft.com/office/drawing/2014/main" id="{8C4FA522-ED1E-96DB-71E1-2CE1D4251153}"/>
              </a:ext>
            </a:extLst>
          </p:cNvPr>
          <p:cNvSpPr/>
          <p:nvPr/>
        </p:nvSpPr>
        <p:spPr>
          <a:xfrm>
            <a:off x="643412" y="1266825"/>
            <a:ext cx="7259638" cy="368617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4F97861F-6146-C6C6-36B2-D3C37E0FCDE4}"/>
              </a:ext>
            </a:extLst>
          </p:cNvPr>
          <p:cNvSpPr txBox="1"/>
          <p:nvPr/>
        </p:nvSpPr>
        <p:spPr>
          <a:xfrm>
            <a:off x="925286" y="2362200"/>
            <a:ext cx="739421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Hybrid Representation and Standby Counsel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Client-related issues: Filings and Local Rules</a:t>
            </a:r>
          </a:p>
        </p:txBody>
      </p:sp>
    </p:spTree>
    <p:extLst>
      <p:ext uri="{BB962C8B-B14F-4D97-AF65-F5344CB8AC3E}">
        <p14:creationId xmlns:p14="http://schemas.microsoft.com/office/powerpoint/2010/main" val="26685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3659EA5-BB51-955F-8032-65CFC178375B}"/>
              </a:ext>
            </a:extLst>
          </p:cNvPr>
          <p:cNvSpPr>
            <a:spLocks noGrp="1"/>
          </p:cNvSpPr>
          <p:nvPr>
            <p:ph idx="1"/>
          </p:nvPr>
        </p:nvSpPr>
        <p:spPr>
          <a:xfrm>
            <a:off x="88135" y="200967"/>
            <a:ext cx="10349677" cy="6521380"/>
          </a:xfrm>
        </p:spPr>
        <p:txBody>
          <a:bodyPr>
            <a:normAutofit/>
          </a:bodyPr>
          <a:lstStyle/>
          <a:p>
            <a:pPr>
              <a:lnSpc>
                <a:spcPct val="90000"/>
              </a:lnSpc>
            </a:pPr>
            <a:r>
              <a:rPr lang="en-US" sz="1400"/>
              <a:t>Defendants have a constitutional right to self-representation upon hearing.  </a:t>
            </a:r>
            <a:r>
              <a:rPr lang="en-US" sz="1400" i="1"/>
              <a:t>Faretta v. California</a:t>
            </a:r>
            <a:r>
              <a:rPr lang="en-US" sz="1400"/>
              <a:t>, 422 U.S. 806, 835-36 (1975); </a:t>
            </a:r>
            <a:r>
              <a:rPr lang="en-US" sz="1400" i="1"/>
              <a:t>United States v. Lemicy</a:t>
            </a:r>
            <a:r>
              <a:rPr lang="en-US" sz="1400"/>
              <a:t>, 122 F.4th 298, 305 (8th Cir. 2024). </a:t>
            </a:r>
          </a:p>
          <a:p>
            <a:pPr>
              <a:lnSpc>
                <a:spcPct val="90000"/>
              </a:lnSpc>
            </a:pPr>
            <a:r>
              <a:rPr lang="en-US" sz="1400"/>
              <a:t>The court “may terminate a defendant’s right to self-representation ‘when the defendant engages in serious obstructionist misconduct.’”  </a:t>
            </a:r>
            <a:r>
              <a:rPr lang="en-US" sz="1400" i="1"/>
              <a:t>United States v. Luscombe</a:t>
            </a:r>
            <a:r>
              <a:rPr lang="en-US" sz="1400"/>
              <a:t>, 950 F.3d 1021, 1029 (8th Cir. 2020).</a:t>
            </a:r>
          </a:p>
          <a:p>
            <a:pPr>
              <a:lnSpc>
                <a:spcPct val="90000"/>
              </a:lnSpc>
            </a:pPr>
            <a:r>
              <a:rPr lang="en-US" sz="1400"/>
              <a:t>A defendant does not have a constitutional right to standby counsel, but if appointed, “the role of standby counsel falls within the discretion of the district court.”  </a:t>
            </a:r>
            <a:r>
              <a:rPr lang="en-US" sz="1400" i="1"/>
              <a:t>United States v. Lemicy</a:t>
            </a:r>
            <a:r>
              <a:rPr lang="en-US" sz="1400"/>
              <a:t>, 122 F.4th 298, 306 (8th Cir. 2024); </a:t>
            </a:r>
            <a:r>
              <a:rPr lang="en-US" sz="1400" i="1"/>
              <a:t>United States v. Webster</a:t>
            </a:r>
            <a:r>
              <a:rPr lang="en-US" sz="1400"/>
              <a:t>, 84 F.3d 1056, 1063 (8th Cir. 1996).</a:t>
            </a:r>
          </a:p>
          <a:p>
            <a:pPr>
              <a:lnSpc>
                <a:spcPct val="90000"/>
              </a:lnSpc>
            </a:pPr>
            <a:r>
              <a:rPr lang="en-US" sz="1400"/>
              <a:t>Standby counsel may not make or interfere with significant tactical decisions or “speak </a:t>
            </a:r>
            <a:r>
              <a:rPr lang="en-US" sz="1400" i="1"/>
              <a:t>instead </a:t>
            </a:r>
            <a:r>
              <a:rPr lang="en-US" sz="1400"/>
              <a:t>of the defendant on any matter of importance.” </a:t>
            </a:r>
            <a:r>
              <a:rPr lang="en-US" sz="1400" i="1"/>
              <a:t>McKaskle v. Wiggins, </a:t>
            </a:r>
            <a:r>
              <a:rPr lang="en-US" sz="1400"/>
              <a:t>465 U.S. 168, 178 (1984) (emphasis in original). Moreover, standby counsel may not undermine the jury’s perception that the defendant is representing himself. </a:t>
            </a:r>
            <a:r>
              <a:rPr lang="en-US" sz="1400" i="1"/>
              <a:t>Id.</a:t>
            </a:r>
            <a:endParaRPr lang="en-US" sz="1400"/>
          </a:p>
          <a:p>
            <a:pPr>
              <a:lnSpc>
                <a:spcPct val="90000"/>
              </a:lnSpc>
            </a:pPr>
            <a:r>
              <a:rPr lang="en-US" sz="1400"/>
              <a:t>The American Bar Association has attempted to provide guidance on the issue of standby counsel, delineating two types: standby counsel appointed to actively assist a defendant and standby counsel appointed to assist only upon request from a defendant. ABA Standards for Criminal Justice, Defense Function, Standard 4-3.9.</a:t>
            </a:r>
          </a:p>
          <a:p>
            <a:pPr>
              <a:lnSpc>
                <a:spcPct val="90000"/>
              </a:lnSpc>
            </a:pPr>
            <a:r>
              <a:rPr lang="en-US" sz="1400"/>
              <a:t>Each United States district court, with the approval of the judicial council of the circuit, shall place in operation throughout the district a plan for furnishing representation for any person financially unable to obtain adequate representation in accordance with this section. Representation under each plan shall include counsel and investigative, expert, and other services necessary for adequate representation. 18 U.S.C. § 3006A.</a:t>
            </a:r>
          </a:p>
          <a:p>
            <a:pPr>
              <a:lnSpc>
                <a:spcPct val="90000"/>
              </a:lnSpc>
            </a:pPr>
            <a:r>
              <a:rPr lang="en-US" sz="1400"/>
              <a:t>The Criminal Justice Act may not authorize the payment of the standby counsel because the statute only authorizes compensation for “representation.” </a:t>
            </a:r>
            <a:r>
              <a:rPr lang="en-US" sz="1400" i="1"/>
              <a:t>United States v. Salemo, </a:t>
            </a:r>
            <a:r>
              <a:rPr lang="en-US" sz="1400"/>
              <a:t>81 F.3d 1453, 1460 (9th Cir. 1996).</a:t>
            </a:r>
          </a:p>
          <a:p>
            <a:pPr>
              <a:lnSpc>
                <a:spcPct val="90000"/>
              </a:lnSpc>
            </a:pPr>
            <a:r>
              <a:rPr lang="en-US" sz="1400"/>
              <a:t>Defendants are not entitled to a junior associate or law clerk. The Sixth Amendment confers two mutually exclusive constitutional rights: the right to be represented by an attorney, and the right </a:t>
            </a:r>
            <a:r>
              <a:rPr lang="en-US" sz="1400" i="1"/>
              <a:t>not </a:t>
            </a:r>
            <a:r>
              <a:rPr lang="en-US" sz="1400"/>
              <a:t>to be represented by an attorney.  Defendants have no constitutional right to some form of  hybrid or dual representation.   </a:t>
            </a:r>
            <a:r>
              <a:rPr lang="en-US" sz="1400" i="1"/>
              <a:t>United States v. Bartunek, </a:t>
            </a:r>
            <a:r>
              <a:rPr lang="en-US" sz="1400"/>
              <a:t>Case No. 8:17cr28-RFR-SMB (citations omitted).  </a:t>
            </a:r>
          </a:p>
          <a:p>
            <a:pPr>
              <a:lnSpc>
                <a:spcPct val="90000"/>
              </a:lnSpc>
            </a:pPr>
            <a:r>
              <a:rPr lang="en-US" sz="1400"/>
              <a:t>Standby counsel are not able to represent defendants at trial or make any arguments or statements to the Court or jury on his behalf.  It is a defendant’s obligation to make any filings on his own behalf and to secure any witnesses and other evidence at trial.</a:t>
            </a:r>
            <a:r>
              <a:rPr lang="en-US" sz="1400" i="1"/>
              <a:t> United States v. Spellman, </a:t>
            </a:r>
            <a:r>
              <a:rPr lang="en-US" sz="1400"/>
              <a:t>Case No. 8:21cr136-BCB-SMB.</a:t>
            </a:r>
          </a:p>
          <a:p>
            <a:pPr>
              <a:lnSpc>
                <a:spcPct val="90000"/>
              </a:lnSpc>
            </a:pPr>
            <a:endParaRPr lang="en-US" sz="700" dirty="0"/>
          </a:p>
        </p:txBody>
      </p:sp>
    </p:spTree>
    <p:extLst>
      <p:ext uri="{BB962C8B-B14F-4D97-AF65-F5344CB8AC3E}">
        <p14:creationId xmlns:p14="http://schemas.microsoft.com/office/powerpoint/2010/main" val="168935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F4DF-FE59-FD4B-65BE-7B6DF9FFCF03}"/>
              </a:ext>
            </a:extLst>
          </p:cNvPr>
          <p:cNvSpPr>
            <a:spLocks noGrp="1"/>
          </p:cNvSpPr>
          <p:nvPr>
            <p:ph type="title"/>
          </p:nvPr>
        </p:nvSpPr>
        <p:spPr>
          <a:xfrm>
            <a:off x="796753" y="463972"/>
            <a:ext cx="8534400" cy="1507067"/>
          </a:xfrm>
        </p:spPr>
        <p:txBody>
          <a:bodyPr/>
          <a:lstStyle/>
          <a:p>
            <a:r>
              <a:rPr lang="en-US" dirty="0"/>
              <a:t>Client-Related Issues </a:t>
            </a:r>
          </a:p>
        </p:txBody>
      </p:sp>
      <p:sp>
        <p:nvSpPr>
          <p:cNvPr id="3" name="Content Placeholder 2">
            <a:extLst>
              <a:ext uri="{FF2B5EF4-FFF2-40B4-BE49-F238E27FC236}">
                <a16:creationId xmlns:a16="http://schemas.microsoft.com/office/drawing/2014/main" id="{0723C6E2-9C7F-547B-65D5-0DBB4167F333}"/>
              </a:ext>
            </a:extLst>
          </p:cNvPr>
          <p:cNvSpPr>
            <a:spLocks noGrp="1"/>
          </p:cNvSpPr>
          <p:nvPr>
            <p:ph idx="1"/>
          </p:nvPr>
        </p:nvSpPr>
        <p:spPr>
          <a:xfrm>
            <a:off x="796753" y="1853418"/>
            <a:ext cx="8534400" cy="3615267"/>
          </a:xfrm>
        </p:spPr>
        <p:txBody>
          <a:bodyPr/>
          <a:lstStyle/>
          <a:p>
            <a:pPr>
              <a:buFont typeface="Arial" panose="020B0604020202020204" pitchFamily="34" charset="0"/>
              <a:buChar char="•"/>
            </a:pPr>
            <a:r>
              <a:rPr lang="en-US" dirty="0">
                <a:solidFill>
                  <a:schemeClr val="tx1"/>
                </a:solidFill>
              </a:rPr>
              <a:t>Local Rule 1.3(i)</a:t>
            </a:r>
          </a:p>
          <a:p>
            <a:pPr marL="0" indent="0">
              <a:buNone/>
            </a:pPr>
            <a:r>
              <a:rPr lang="en-US" dirty="0">
                <a:solidFill>
                  <a:schemeClr val="tx1"/>
                </a:solidFill>
              </a:rPr>
              <a:t>	Once an attorney is appointed or retained, all further 	documents and other communications with the court must 	be 	submitted through the attorney, unless the court permits 	otherwise. Any further pro se documents or other 	communications submitted to the court may be (1) returned 	unfiled to the sending party or (2) forwarded to the sending 	party's attorney. </a:t>
            </a:r>
          </a:p>
        </p:txBody>
      </p:sp>
      <p:pic>
        <p:nvPicPr>
          <p:cNvPr id="5" name="Picture 4" descr="A picture containing icon&#10;&#10;AI-generated content may be incorrect.">
            <a:extLst>
              <a:ext uri="{FF2B5EF4-FFF2-40B4-BE49-F238E27FC236}">
                <a16:creationId xmlns:a16="http://schemas.microsoft.com/office/drawing/2014/main" id="{01D39E60-961B-17D0-8D4E-436654B121E7}"/>
              </a:ext>
            </a:extLst>
          </p:cNvPr>
          <p:cNvPicPr>
            <a:picLocks noChangeAspect="1"/>
          </p:cNvPicPr>
          <p:nvPr/>
        </p:nvPicPr>
        <p:blipFill>
          <a:blip r:embed="rId2">
            <a:extLst>
              <a:ext uri="{28A0092B-C50C-407E-A947-70E740481C1C}">
                <a14:useLocalDpi xmlns:a14="http://schemas.microsoft.com/office/drawing/2010/main" val="0"/>
              </a:ext>
            </a:extLst>
          </a:blip>
          <a:srcRect l="-2110" r="-1" b="5944"/>
          <a:stretch>
            <a:fillRect/>
          </a:stretch>
        </p:blipFill>
        <p:spPr>
          <a:xfrm>
            <a:off x="9331153" y="4126104"/>
            <a:ext cx="2100817" cy="2087410"/>
          </a:xfrm>
          <a:prstGeom prst="rect">
            <a:avLst/>
          </a:prstGeom>
        </p:spPr>
      </p:pic>
    </p:spTree>
    <p:extLst>
      <p:ext uri="{BB962C8B-B14F-4D97-AF65-F5344CB8AC3E}">
        <p14:creationId xmlns:p14="http://schemas.microsoft.com/office/powerpoint/2010/main" val="399925034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E150-E5DA-8340-F6EF-9F576300E8B9}"/>
              </a:ext>
            </a:extLst>
          </p:cNvPr>
          <p:cNvSpPr>
            <a:spLocks noGrp="1"/>
          </p:cNvSpPr>
          <p:nvPr>
            <p:ph type="title" idx="4294967295"/>
          </p:nvPr>
        </p:nvSpPr>
        <p:spPr>
          <a:xfrm>
            <a:off x="7531971" y="802765"/>
            <a:ext cx="3519487" cy="1143000"/>
          </a:xfrm>
        </p:spPr>
        <p:txBody>
          <a:bodyPr vert="horz" lIns="91440" tIns="45720" rIns="91440" bIns="45720" rtlCol="0" anchor="b">
            <a:normAutofit/>
          </a:bodyPr>
          <a:lstStyle/>
          <a:p>
            <a:r>
              <a:rPr lang="en-US" sz="2800" b="1" i="1" u="sng" dirty="0"/>
              <a:t>Panel Discussion</a:t>
            </a:r>
            <a:br>
              <a:rPr lang="en-US" sz="2800" b="1" i="1" dirty="0"/>
            </a:br>
            <a:r>
              <a:rPr lang="en-US" sz="2800" b="1" i="1" dirty="0"/>
              <a:t>	</a:t>
            </a:r>
          </a:p>
        </p:txBody>
      </p:sp>
      <p:sp>
        <p:nvSpPr>
          <p:cNvPr id="3" name="Content Placeholder 2">
            <a:extLst>
              <a:ext uri="{FF2B5EF4-FFF2-40B4-BE49-F238E27FC236}">
                <a16:creationId xmlns:a16="http://schemas.microsoft.com/office/drawing/2014/main" id="{EE59EF56-C6AE-5524-DFE4-6317DAAB40C3}"/>
              </a:ext>
            </a:extLst>
          </p:cNvPr>
          <p:cNvSpPr>
            <a:spLocks noGrp="1"/>
          </p:cNvSpPr>
          <p:nvPr>
            <p:ph idx="4294967295"/>
          </p:nvPr>
        </p:nvSpPr>
        <p:spPr>
          <a:xfrm>
            <a:off x="7334361" y="1926938"/>
            <a:ext cx="4381500" cy="3627437"/>
          </a:xfrm>
        </p:spPr>
        <p:txBody>
          <a:bodyPr vert="horz" lIns="91440" tIns="45720" rIns="91440" bIns="45720" rtlCol="0" anchor="t">
            <a:noAutofit/>
          </a:bodyPr>
          <a:lstStyle/>
          <a:p>
            <a:pPr marL="0" indent="0">
              <a:buNone/>
            </a:pPr>
            <a:r>
              <a:rPr lang="en-US" sz="1800" b="1" dirty="0">
                <a:solidFill>
                  <a:schemeClr val="tx1"/>
                </a:solidFill>
              </a:rPr>
              <a:t>Magistrate Judges Carson, DeLuca and Nelson, Sean Lynch, Jody Mullis, and Rich McWilliams</a:t>
            </a:r>
          </a:p>
          <a:p>
            <a:pPr marL="0" indent="0">
              <a:buNone/>
            </a:pPr>
            <a:r>
              <a:rPr lang="en-US" sz="1800" b="1" dirty="0">
                <a:solidFill>
                  <a:schemeClr val="tx1"/>
                </a:solidFill>
              </a:rPr>
              <a:t>Moderator: Peder Bartling</a:t>
            </a:r>
          </a:p>
          <a:p>
            <a:pPr marL="0" indent="0">
              <a:buNone/>
            </a:pPr>
            <a:r>
              <a:rPr lang="en-US" sz="1800" b="1" dirty="0">
                <a:solidFill>
                  <a:schemeClr val="tx1"/>
                </a:solidFill>
              </a:rPr>
              <a:t>Possible Topics to include multi-defendant cases, electronic discovery, Rule 16 issues, Rule 17.1 Pretrial Conference, Coordinating discovery counsel, detention hearings and reopening detention</a:t>
            </a:r>
          </a:p>
        </p:txBody>
      </p:sp>
      <p:pic>
        <p:nvPicPr>
          <p:cNvPr id="6" name="Picture 5" descr="A picture containing tool&#10;&#10;AI-generated content may be incorrect.">
            <a:extLst>
              <a:ext uri="{FF2B5EF4-FFF2-40B4-BE49-F238E27FC236}">
                <a16:creationId xmlns:a16="http://schemas.microsoft.com/office/drawing/2014/main" id="{7FAD5193-E725-4DA9-0C6E-FCA14858E568}"/>
              </a:ext>
            </a:extLst>
          </p:cNvPr>
          <p:cNvPicPr>
            <a:picLocks noChangeAspect="1"/>
          </p:cNvPicPr>
          <p:nvPr/>
        </p:nvPicPr>
        <p:blipFill>
          <a:blip r:embed="rId2">
            <a:extLst>
              <a:ext uri="{28A0092B-C50C-407E-A947-70E740481C1C}">
                <a14:useLocalDpi xmlns:a14="http://schemas.microsoft.com/office/drawing/2010/main" val="0"/>
              </a:ext>
            </a:extLst>
          </a:blip>
          <a:srcRect l="16143" r="-1" b="-1"/>
          <a:stretch/>
        </p:blipFill>
        <p:spPr>
          <a:xfrm>
            <a:off x="898495" y="602721"/>
            <a:ext cx="5901986" cy="4683567"/>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4" name="TextBox 3">
            <a:extLst>
              <a:ext uri="{FF2B5EF4-FFF2-40B4-BE49-F238E27FC236}">
                <a16:creationId xmlns:a16="http://schemas.microsoft.com/office/drawing/2014/main" id="{D189D380-2CCA-04AD-D082-FF7594F8E88A}"/>
              </a:ext>
            </a:extLst>
          </p:cNvPr>
          <p:cNvSpPr txBox="1"/>
          <p:nvPr/>
        </p:nvSpPr>
        <p:spPr>
          <a:xfrm>
            <a:off x="11051458" y="6323617"/>
            <a:ext cx="46679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3" action="ppaction://hlinksldjump">
                  <a:extLst>
                    <a:ext uri="{A12FA001-AC4F-418D-AE19-62706E023703}">
                      <ahyp:hlinkClr xmlns:ahyp="http://schemas.microsoft.com/office/drawing/2018/hyperlinkcolor" val="tx"/>
                    </a:ext>
                  </a:extLst>
                </a:hlinkClick>
              </a:rPr>
              <a:t>Next</a:t>
            </a: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13763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28E8-BC05-E314-A011-E0FAFC5330DC}"/>
              </a:ext>
            </a:extLst>
          </p:cNvPr>
          <p:cNvSpPr>
            <a:spLocks noGrp="1"/>
          </p:cNvSpPr>
          <p:nvPr>
            <p:ph type="title"/>
          </p:nvPr>
        </p:nvSpPr>
        <p:spPr>
          <a:xfrm>
            <a:off x="890118" y="578477"/>
            <a:ext cx="10411764" cy="1507067"/>
          </a:xfrm>
        </p:spPr>
        <p:txBody>
          <a:bodyPr/>
          <a:lstStyle/>
          <a:p>
            <a:r>
              <a:rPr lang="en-US" dirty="0"/>
              <a:t>Detention hearings and reopening </a:t>
            </a:r>
          </a:p>
        </p:txBody>
      </p:sp>
      <p:sp>
        <p:nvSpPr>
          <p:cNvPr id="7" name="Content Placeholder 2">
            <a:extLst>
              <a:ext uri="{FF2B5EF4-FFF2-40B4-BE49-F238E27FC236}">
                <a16:creationId xmlns:a16="http://schemas.microsoft.com/office/drawing/2014/main" id="{88725D1C-37F4-3DE8-DE9B-55DE71A27CFC}"/>
              </a:ext>
            </a:extLst>
          </p:cNvPr>
          <p:cNvSpPr>
            <a:spLocks noGrp="1"/>
          </p:cNvSpPr>
          <p:nvPr>
            <p:ph sz="half" idx="1"/>
          </p:nvPr>
        </p:nvSpPr>
        <p:spPr>
          <a:xfrm>
            <a:off x="3599727" y="1935864"/>
            <a:ext cx="7702155" cy="4163993"/>
          </a:xfrm>
        </p:spPr>
        <p:txBody>
          <a:bodyPr>
            <a:noAutofit/>
          </a:bodyPr>
          <a:lstStyle/>
          <a:p>
            <a:pPr marL="0" indent="0">
              <a:buNone/>
            </a:pPr>
            <a:r>
              <a:rPr lang="en-US" sz="2400" dirty="0">
                <a:solidFill>
                  <a:schemeClr val="tx1"/>
                </a:solidFill>
                <a:latin typeface="Aptos" panose="020B0004020202020204" pitchFamily="34" charset="0"/>
              </a:rPr>
              <a:t>18 U.S.C. § 3142(f) </a:t>
            </a:r>
          </a:p>
          <a:p>
            <a:pPr marL="0" indent="0" algn="just">
              <a:buNone/>
            </a:pPr>
            <a:r>
              <a:rPr lang="en-US" sz="2400" dirty="0">
                <a:solidFill>
                  <a:schemeClr val="tx1"/>
                </a:solidFill>
                <a:latin typeface="Aptos" panose="020B0004020202020204" pitchFamily="34" charset="0"/>
              </a:rPr>
              <a:t>The hearing may be reopened, before or after a determination by the judicial officer, at any time before trial if the judicial officer finds that information exists that was not known to the movant at the time of the hearing and that has a material bearing on the issue whether there are conditions of release that will reasonably assure the appearance of such person as required and the safety of any other person and the community.</a:t>
            </a:r>
          </a:p>
        </p:txBody>
      </p:sp>
      <p:pic>
        <p:nvPicPr>
          <p:cNvPr id="6" name="Picture 5" descr="A picture containing diagram&#10;&#10;AI-generated content may be incorrect.">
            <a:extLst>
              <a:ext uri="{FF2B5EF4-FFF2-40B4-BE49-F238E27FC236}">
                <a16:creationId xmlns:a16="http://schemas.microsoft.com/office/drawing/2014/main" id="{D598E010-586E-C07D-0DE8-1F1A77929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87" y="3092767"/>
            <a:ext cx="2219325" cy="2066925"/>
          </a:xfrm>
          <a:prstGeom prst="rect">
            <a:avLst/>
          </a:prstGeom>
        </p:spPr>
      </p:pic>
    </p:spTree>
    <p:extLst>
      <p:ext uri="{BB962C8B-B14F-4D97-AF65-F5344CB8AC3E}">
        <p14:creationId xmlns:p14="http://schemas.microsoft.com/office/powerpoint/2010/main" val="95441826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69A84-8CA4-C51B-DB91-9936E2D965A0}"/>
              </a:ext>
            </a:extLst>
          </p:cNvPr>
          <p:cNvSpPr txBox="1"/>
          <p:nvPr/>
        </p:nvSpPr>
        <p:spPr>
          <a:xfrm>
            <a:off x="10980207" y="6327258"/>
            <a:ext cx="96943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ptos" panose="020B0004020202020204" pitchFamily="34" charset="0"/>
                <a:ea typeface="Calibri" panose="020F0502020204030204" pitchFamily="34" charset="0"/>
                <a:cs typeface="Aptos" panose="020B0004020202020204" pitchFamily="34" charset="0"/>
                <a:hlinkClick r:id="" action="ppaction://noaction">
                  <a:extLst>
                    <a:ext uri="{A12FA001-AC4F-418D-AE19-62706E023703}">
                      <ahyp:hlinkClr xmlns:ahyp="http://schemas.microsoft.com/office/drawing/2018/hyperlinkcolor" val="tx"/>
                    </a:ext>
                  </a:extLst>
                </a:hlinkClick>
              </a:rPr>
              <a:t>Back</a:t>
            </a:r>
            <a:endParaRPr kumimoji="0" lang="en-US" sz="1000" b="0" i="0" u="none" strike="noStrike" kern="1200" cap="none" spc="0" normalizeH="0" baseline="0" noProof="0" dirty="0">
              <a:ln>
                <a:noFill/>
              </a:ln>
              <a:solidFill>
                <a:prstClr val="white"/>
              </a:solidFill>
              <a:effectLst/>
              <a:uLnTx/>
              <a:uFillTx/>
              <a:latin typeface="Aptos" panose="020B0004020202020204" pitchFamily="34" charset="0"/>
              <a:ea typeface="Calibri" panose="020F0502020204030204" pitchFamily="34" charset="0"/>
              <a:cs typeface="Aptos" panose="020B0004020202020204" pitchFamily="34" charset="0"/>
            </a:endParaRPr>
          </a:p>
        </p:txBody>
      </p:sp>
      <p:sp>
        <p:nvSpPr>
          <p:cNvPr id="5" name="TextBox 4">
            <a:extLst>
              <a:ext uri="{FF2B5EF4-FFF2-40B4-BE49-F238E27FC236}">
                <a16:creationId xmlns:a16="http://schemas.microsoft.com/office/drawing/2014/main" id="{9ED223B3-B2C6-4433-57E5-65AC66DFDCB4}"/>
              </a:ext>
            </a:extLst>
          </p:cNvPr>
          <p:cNvSpPr txBox="1"/>
          <p:nvPr/>
        </p:nvSpPr>
        <p:spPr>
          <a:xfrm>
            <a:off x="1033953" y="2737029"/>
            <a:ext cx="9847279"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a:ea typeface="+mn-ea"/>
                <a:cs typeface="+mn-cs"/>
              </a:rPr>
              <a:t>Concluding Remarks</a:t>
            </a:r>
          </a:p>
        </p:txBody>
      </p:sp>
    </p:spTree>
    <p:extLst>
      <p:ext uri="{BB962C8B-B14F-4D97-AF65-F5344CB8AC3E}">
        <p14:creationId xmlns:p14="http://schemas.microsoft.com/office/powerpoint/2010/main" val="157171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016CA-854C-E2D0-20BD-18DFD028F4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41E7F0-C959-2425-A332-9226CB935AF3}"/>
              </a:ext>
            </a:extLst>
          </p:cNvPr>
          <p:cNvSpPr txBox="1"/>
          <p:nvPr/>
        </p:nvSpPr>
        <p:spPr>
          <a:xfrm>
            <a:off x="10980207" y="6327258"/>
            <a:ext cx="96943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ptos" panose="020B0004020202020204" pitchFamily="34" charset="0"/>
                <a:ea typeface="Calibri" panose="020F0502020204030204" pitchFamily="34" charset="0"/>
                <a:cs typeface="Aptos" panose="020B0004020202020204" pitchFamily="34" charset="0"/>
                <a:hlinkClick r:id="" action="ppaction://noaction">
                  <a:extLst>
                    <a:ext uri="{A12FA001-AC4F-418D-AE19-62706E023703}">
                      <ahyp:hlinkClr xmlns:ahyp="http://schemas.microsoft.com/office/drawing/2018/hyperlinkcolor" val="tx"/>
                    </a:ext>
                  </a:extLst>
                </a:hlinkClick>
              </a:rPr>
              <a:t>Back</a:t>
            </a:r>
            <a:endParaRPr kumimoji="0" lang="en-US" sz="1000" b="0" i="0" u="none" strike="noStrike" kern="1200" cap="none" spc="0" normalizeH="0" baseline="0" noProof="0" dirty="0">
              <a:ln>
                <a:noFill/>
              </a:ln>
              <a:solidFill>
                <a:prstClr val="white"/>
              </a:solidFill>
              <a:effectLst/>
              <a:uLnTx/>
              <a:uFillTx/>
              <a:latin typeface="Aptos" panose="020B0004020202020204" pitchFamily="34" charset="0"/>
              <a:ea typeface="Calibri" panose="020F0502020204030204" pitchFamily="34" charset="0"/>
              <a:cs typeface="Aptos" panose="020B0004020202020204" pitchFamily="34" charset="0"/>
            </a:endParaRPr>
          </a:p>
        </p:txBody>
      </p:sp>
      <p:sp>
        <p:nvSpPr>
          <p:cNvPr id="5" name="TextBox 4">
            <a:extLst>
              <a:ext uri="{FF2B5EF4-FFF2-40B4-BE49-F238E27FC236}">
                <a16:creationId xmlns:a16="http://schemas.microsoft.com/office/drawing/2014/main" id="{265DDE3A-2AF5-1FEA-8427-FF343E72B909}"/>
              </a:ext>
            </a:extLst>
          </p:cNvPr>
          <p:cNvSpPr txBox="1"/>
          <p:nvPr/>
        </p:nvSpPr>
        <p:spPr>
          <a:xfrm>
            <a:off x="910609" y="2228671"/>
            <a:ext cx="9847279" cy="249299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a:ea typeface="+mn-ea"/>
                <a:cs typeface="+mn-cs"/>
              </a:rPr>
              <a:t>Opening Remarks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entury Gothic" panose="020B0502020202020204"/>
              </a:rPr>
              <a:t>Chief Judge Robert F. Rossiter, Jr.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entury Gothic" panose="020B0502020202020204"/>
              </a:rPr>
              <a:t>and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entury Gothic" panose="020B0502020202020204"/>
              </a:rPr>
              <a:t>Magistrate Judge Ryan C. Carson</a:t>
            </a:r>
            <a:endParaRPr kumimoji="0" lang="en-US" sz="2800" b="0" i="0" u="none" strike="noStrike" kern="1200" cap="none" spc="0" normalizeH="0" baseline="0" noProof="0" dirty="0">
              <a:ln>
                <a:noFill/>
              </a:ln>
              <a:solidFill>
                <a:prstClr val="white"/>
              </a:solidFill>
              <a:effectLst/>
              <a:uLnTx/>
              <a:uFillTx/>
              <a:latin typeface="Century Gothic" panose="020B050202020202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925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33B6-1112-3E12-8BE1-01DEE0A0EC58}"/>
              </a:ext>
            </a:extLst>
          </p:cNvPr>
          <p:cNvSpPr>
            <a:spLocks noGrp="1"/>
          </p:cNvSpPr>
          <p:nvPr>
            <p:ph type="title"/>
          </p:nvPr>
        </p:nvSpPr>
        <p:spPr>
          <a:xfrm>
            <a:off x="646111" y="452718"/>
            <a:ext cx="9786862" cy="1400530"/>
          </a:xfrm>
        </p:spPr>
        <p:txBody>
          <a:bodyPr vert="horz" lIns="91440" tIns="45720" rIns="91440" bIns="45720" rtlCol="0">
            <a:normAutofit/>
          </a:bodyPr>
          <a:lstStyle/>
          <a:p>
            <a:r>
              <a:rPr lang="en-US" dirty="0"/>
              <a:t>State of the Docket – Criminal Cases </a:t>
            </a:r>
          </a:p>
        </p:txBody>
      </p:sp>
      <p:sp>
        <p:nvSpPr>
          <p:cNvPr id="9" name="Content Placeholder 8">
            <a:extLst>
              <a:ext uri="{FF2B5EF4-FFF2-40B4-BE49-F238E27FC236}">
                <a16:creationId xmlns:a16="http://schemas.microsoft.com/office/drawing/2014/main" id="{3232B91C-2900-D23B-07FB-8C4B42AC30C1}"/>
              </a:ext>
            </a:extLst>
          </p:cNvPr>
          <p:cNvSpPr>
            <a:spLocks noGrp="1"/>
          </p:cNvSpPr>
          <p:nvPr>
            <p:ph idx="1"/>
          </p:nvPr>
        </p:nvSpPr>
        <p:spPr>
          <a:xfrm>
            <a:off x="6096000" y="2639565"/>
            <a:ext cx="5482728" cy="3575884"/>
          </a:xfrm>
        </p:spPr>
        <p:txBody>
          <a:bodyPr>
            <a:normAutofit/>
          </a:bodyPr>
          <a:lstStyle/>
          <a:p>
            <a:r>
              <a:rPr lang="en-US" sz="2400" dirty="0"/>
              <a:t>Total filings in the district have increased approximately 22% from 2023-2025.</a:t>
            </a:r>
          </a:p>
          <a:p>
            <a:pPr lvl="1"/>
            <a:r>
              <a:rPr lang="en-US" sz="2000" dirty="0"/>
              <a:t>1,222 in 2023 to 1,492 in 2025</a:t>
            </a:r>
          </a:p>
          <a:p>
            <a:pPr marL="457200" lvl="1" indent="0">
              <a:buNone/>
            </a:pPr>
            <a:endParaRPr lang="en-US" dirty="0"/>
          </a:p>
          <a:p>
            <a:endParaRPr lang="en-US" dirty="0"/>
          </a:p>
        </p:txBody>
      </p:sp>
      <p:pic>
        <p:nvPicPr>
          <p:cNvPr id="5" name="Content Placeholder 4" descr="A picture containing text, clipart">
            <a:extLst>
              <a:ext uri="{FF2B5EF4-FFF2-40B4-BE49-F238E27FC236}">
                <a16:creationId xmlns:a16="http://schemas.microsoft.com/office/drawing/2014/main" id="{C8ACD8EE-788F-8210-7418-5E8D5148A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533" y="1758216"/>
            <a:ext cx="3789124" cy="3575884"/>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59714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0CF8D-4295-B001-A5C6-F1412BA7421C}"/>
              </a:ext>
            </a:extLst>
          </p:cNvPr>
          <p:cNvSpPr>
            <a:spLocks noGrp="1"/>
          </p:cNvSpPr>
          <p:nvPr>
            <p:ph type="title"/>
          </p:nvPr>
        </p:nvSpPr>
        <p:spPr>
          <a:xfrm>
            <a:off x="684214" y="402336"/>
            <a:ext cx="7307262" cy="566928"/>
          </a:xfrm>
        </p:spPr>
        <p:txBody>
          <a:bodyPr>
            <a:normAutofit fontScale="90000"/>
          </a:bodyPr>
          <a:lstStyle/>
          <a:p>
            <a:r>
              <a:rPr lang="en-US" dirty="0"/>
              <a:t>State of the Docket</a:t>
            </a:r>
          </a:p>
        </p:txBody>
      </p:sp>
      <p:sp>
        <p:nvSpPr>
          <p:cNvPr id="7" name="Text Placeholder 6">
            <a:extLst>
              <a:ext uri="{FF2B5EF4-FFF2-40B4-BE49-F238E27FC236}">
                <a16:creationId xmlns:a16="http://schemas.microsoft.com/office/drawing/2014/main" id="{44618341-19B2-6695-868D-721620CE368F}"/>
              </a:ext>
            </a:extLst>
          </p:cNvPr>
          <p:cNvSpPr>
            <a:spLocks noGrp="1"/>
          </p:cNvSpPr>
          <p:nvPr>
            <p:ph type="body" idx="1"/>
          </p:nvPr>
        </p:nvSpPr>
        <p:spPr>
          <a:xfrm>
            <a:off x="684211" y="1106424"/>
            <a:ext cx="10755313" cy="4887977"/>
          </a:xfrm>
        </p:spPr>
        <p:txBody>
          <a:bodyPr>
            <a:normAutofit fontScale="92500" lnSpcReduction="20000"/>
          </a:bodyPr>
          <a:lstStyle/>
          <a:p>
            <a:pPr marL="742950" lvl="1" indent="-285750">
              <a:buFont typeface="Arial" panose="020B0604020202020204" pitchFamily="34" charset="0"/>
              <a:buChar char="•"/>
            </a:pPr>
            <a:r>
              <a:rPr lang="en-US" dirty="0"/>
              <a:t>Felony defendant filings increased by roughly 22% from 2023 to 2025</a:t>
            </a:r>
          </a:p>
          <a:p>
            <a:pPr marL="742950" lvl="1" indent="-285750">
              <a:buFont typeface="Arial" panose="020B0604020202020204" pitchFamily="34" charset="0"/>
              <a:buChar char="•"/>
            </a:pPr>
            <a:r>
              <a:rPr lang="en-US" dirty="0"/>
              <a:t>The district ranks </a:t>
            </a:r>
            <a:r>
              <a:rPr lang="en-US" u="sng" dirty="0"/>
              <a:t>12</a:t>
            </a:r>
            <a:r>
              <a:rPr lang="en-US" u="sng" baseline="30000" dirty="0"/>
              <a:t>th</a:t>
            </a:r>
            <a:r>
              <a:rPr lang="en-US" u="sng" dirty="0"/>
              <a:t> nationally </a:t>
            </a:r>
            <a:r>
              <a:rPr lang="en-US" dirty="0"/>
              <a:t>in felony defendant filings per district judgeship  </a:t>
            </a:r>
          </a:p>
          <a:p>
            <a:pPr marL="1200150" lvl="2" indent="-285750">
              <a:buFont typeface="Arial" panose="020B0604020202020204" pitchFamily="34" charset="0"/>
              <a:buChar char="•"/>
            </a:pPr>
            <a:r>
              <a:rPr lang="en-US" dirty="0"/>
              <a:t>491 felony filings in 2025</a:t>
            </a:r>
          </a:p>
          <a:p>
            <a:pPr marL="1657350" lvl="3" indent="-285750">
              <a:buFont typeface="Arial" panose="020B0604020202020204" pitchFamily="34" charset="0"/>
              <a:buChar char="•"/>
            </a:pPr>
            <a:r>
              <a:rPr lang="en-US" dirty="0"/>
              <a:t>Drugs 136 - </a:t>
            </a:r>
            <a:r>
              <a:rPr lang="en-US" i="1" dirty="0"/>
              <a:t>a decrease of approximately 28%</a:t>
            </a:r>
            <a:endParaRPr lang="en-US" dirty="0"/>
          </a:p>
          <a:p>
            <a:pPr marL="1657350" lvl="3" indent="-285750">
              <a:buFont typeface="Arial" panose="020B0604020202020204" pitchFamily="34" charset="0"/>
              <a:buChar char="•"/>
            </a:pPr>
            <a:r>
              <a:rPr lang="en-US" dirty="0"/>
              <a:t>Fraud 102 - </a:t>
            </a:r>
            <a:r>
              <a:rPr lang="en-US" i="1" dirty="0"/>
              <a:t>an increase of over 218%</a:t>
            </a:r>
          </a:p>
          <a:p>
            <a:pPr marL="1657350" lvl="3" indent="-285750">
              <a:buFont typeface="Arial" panose="020B0604020202020204" pitchFamily="34" charset="0"/>
              <a:buChar char="•"/>
            </a:pPr>
            <a:r>
              <a:rPr lang="en-US" dirty="0"/>
              <a:t>Weapons/Firearm 63 - </a:t>
            </a:r>
            <a:r>
              <a:rPr lang="en-US" i="1" dirty="0"/>
              <a:t>an increase of approximately 40%</a:t>
            </a:r>
          </a:p>
          <a:p>
            <a:pPr marL="1657350" lvl="3" indent="-285750">
              <a:buFont typeface="Arial" panose="020B0604020202020204" pitchFamily="34" charset="0"/>
              <a:buChar char="•"/>
            </a:pPr>
            <a:r>
              <a:rPr lang="en-US" dirty="0"/>
              <a:t>Criminal </a:t>
            </a:r>
            <a:r>
              <a:rPr lang="en-US"/>
              <a:t>immigration 82 - </a:t>
            </a:r>
            <a:r>
              <a:rPr lang="en-US" i="1" dirty="0"/>
              <a:t>an increase of over 134%</a:t>
            </a:r>
            <a:endParaRPr lang="en-US" dirty="0"/>
          </a:p>
          <a:p>
            <a:pPr marL="1657350" lvl="3" indent="-285750">
              <a:buFont typeface="Arial" panose="020B0604020202020204" pitchFamily="34" charset="0"/>
              <a:buChar char="•"/>
            </a:pPr>
            <a:r>
              <a:rPr lang="en-US" dirty="0"/>
              <a:t>Others (108)</a:t>
            </a:r>
          </a:p>
          <a:p>
            <a:pPr marL="800100" lvl="1" indent="-342900">
              <a:buFont typeface="Arial" panose="020B0604020202020204" pitchFamily="34" charset="0"/>
              <a:buChar char="•"/>
            </a:pPr>
            <a:r>
              <a:rPr lang="en-US" dirty="0"/>
              <a:t>Median time (months from filing to disposition)</a:t>
            </a:r>
          </a:p>
          <a:p>
            <a:pPr marL="1714500" lvl="3" indent="-342900">
              <a:buFont typeface="Arial" panose="020B0604020202020204" pitchFamily="34" charset="0"/>
              <a:buChar char="•"/>
            </a:pPr>
            <a:r>
              <a:rPr lang="en-US" dirty="0"/>
              <a:t>2023- 14.6 months</a:t>
            </a:r>
          </a:p>
          <a:p>
            <a:pPr marL="1714500" lvl="3" indent="-342900">
              <a:buFont typeface="Arial" panose="020B0604020202020204" pitchFamily="34" charset="0"/>
              <a:buChar char="•"/>
            </a:pPr>
            <a:r>
              <a:rPr lang="en-US" dirty="0"/>
              <a:t>2024- 13.5 months</a:t>
            </a:r>
          </a:p>
          <a:p>
            <a:pPr marL="1714500" lvl="3" indent="-342900">
              <a:buFont typeface="Arial" panose="020B0604020202020204" pitchFamily="34" charset="0"/>
              <a:buChar char="•"/>
            </a:pPr>
            <a:r>
              <a:rPr lang="en-US" dirty="0"/>
              <a:t>2025- 11.4 months</a:t>
            </a:r>
          </a:p>
          <a:p>
            <a:pPr marL="800100" lvl="1" indent="-342900">
              <a:buFont typeface="Arial" panose="020B0604020202020204" pitchFamily="34" charset="0"/>
              <a:buChar char="•"/>
            </a:pPr>
            <a:r>
              <a:rPr lang="en-US" dirty="0"/>
              <a:t>The Magistrate Judges handled 3,613 felony preliminary proceedings in 2025</a:t>
            </a:r>
          </a:p>
          <a:p>
            <a:pPr marL="1714500" lvl="3" indent="-342900">
              <a:buFont typeface="Arial" panose="020B0604020202020204" pitchFamily="34" charset="0"/>
              <a:buChar char="•"/>
            </a:pPr>
            <a:r>
              <a:rPr lang="en-US" dirty="0"/>
              <a:t>Ranked 8</a:t>
            </a:r>
            <a:r>
              <a:rPr lang="en-US" baseline="30000" dirty="0"/>
              <a:t>th</a:t>
            </a:r>
            <a:r>
              <a:rPr lang="en-US" dirty="0"/>
              <a:t> nationally for total duties</a:t>
            </a:r>
          </a:p>
          <a:p>
            <a:pPr marL="1714500" lvl="3" indent="-342900">
              <a:buFont typeface="Arial" panose="020B0604020202020204" pitchFamily="34" charset="0"/>
              <a:buChar char="•"/>
            </a:pPr>
            <a:r>
              <a:rPr lang="en-US" dirty="0"/>
              <a:t>9</a:t>
            </a:r>
            <a:r>
              <a:rPr lang="en-US" baseline="30000" dirty="0"/>
              <a:t>th</a:t>
            </a:r>
            <a:r>
              <a:rPr lang="en-US" dirty="0"/>
              <a:t> nationally for felony pretrial matters (3,336)</a:t>
            </a:r>
          </a:p>
          <a:p>
            <a:pPr marL="1714500" lvl="3" indent="-342900">
              <a:buFont typeface="Arial" panose="020B0604020202020204" pitchFamily="34" charset="0"/>
              <a:buChar char="•"/>
            </a:pPr>
            <a:r>
              <a:rPr lang="en-US" dirty="0"/>
              <a:t>16</a:t>
            </a:r>
            <a:r>
              <a:rPr lang="en-US" baseline="30000" dirty="0"/>
              <a:t>th</a:t>
            </a:r>
            <a:r>
              <a:rPr lang="en-US" dirty="0"/>
              <a:t> nationally for felony preliminary proceedings (3,473)</a:t>
            </a:r>
          </a:p>
        </p:txBody>
      </p:sp>
    </p:spTree>
    <p:extLst>
      <p:ext uri="{BB962C8B-B14F-4D97-AF65-F5344CB8AC3E}">
        <p14:creationId xmlns:p14="http://schemas.microsoft.com/office/powerpoint/2010/main" val="247950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FD9-837F-8A15-E5D3-4DEA5DEB219A}"/>
              </a:ext>
            </a:extLst>
          </p:cNvPr>
          <p:cNvSpPr>
            <a:spLocks noGrp="1"/>
          </p:cNvSpPr>
          <p:nvPr>
            <p:ph type="title"/>
          </p:nvPr>
        </p:nvSpPr>
        <p:spPr>
          <a:xfrm>
            <a:off x="648930" y="629266"/>
            <a:ext cx="9252154" cy="1223983"/>
          </a:xfrm>
        </p:spPr>
        <p:txBody>
          <a:bodyPr>
            <a:normAutofit/>
          </a:bodyPr>
          <a:lstStyle/>
          <a:p>
            <a:r>
              <a:rPr lang="en-US"/>
              <a:t>United States Marshals Service	</a:t>
            </a:r>
          </a:p>
        </p:txBody>
      </p:sp>
      <p:sp>
        <p:nvSpPr>
          <p:cNvPr id="3" name="Content Placeholder 2">
            <a:extLst>
              <a:ext uri="{FF2B5EF4-FFF2-40B4-BE49-F238E27FC236}">
                <a16:creationId xmlns:a16="http://schemas.microsoft.com/office/drawing/2014/main" id="{3BE71AD3-1FCF-2796-ECB8-D5C55A8E2EDC}"/>
              </a:ext>
            </a:extLst>
          </p:cNvPr>
          <p:cNvSpPr>
            <a:spLocks noGrp="1"/>
          </p:cNvSpPr>
          <p:nvPr>
            <p:ph idx="1"/>
          </p:nvPr>
        </p:nvSpPr>
        <p:spPr>
          <a:xfrm>
            <a:off x="1103311" y="2052214"/>
            <a:ext cx="5965394" cy="4196185"/>
          </a:xfrm>
        </p:spPr>
        <p:txBody>
          <a:bodyPr>
            <a:normAutofit/>
          </a:bodyPr>
          <a:lstStyle/>
          <a:p>
            <a:pPr marL="0" indent="0">
              <a:buNone/>
            </a:pPr>
            <a:r>
              <a:rPr lang="en-US"/>
              <a:t>Scott Kracl – U.S. Marshal, District of Nebraska</a:t>
            </a:r>
          </a:p>
          <a:p>
            <a:pPr marL="0" indent="0">
              <a:buNone/>
            </a:pPr>
            <a:r>
              <a:rPr lang="en-US"/>
              <a:t>Jaime Galindo – Chief Deputy U.S. Marshal</a:t>
            </a:r>
          </a:p>
          <a:p>
            <a:pPr marL="0" indent="0">
              <a:buNone/>
            </a:pPr>
            <a:r>
              <a:rPr lang="en-US"/>
              <a:t>Ken Csipo – SDUSM, Omaha Office</a:t>
            </a:r>
          </a:p>
          <a:p>
            <a:pPr marL="0" indent="0">
              <a:buNone/>
            </a:pPr>
            <a:r>
              <a:rPr lang="en-US"/>
              <a:t>Tyler Johanek – SDUSM, Lincoln Office</a:t>
            </a:r>
          </a:p>
        </p:txBody>
      </p:sp>
      <p:pic>
        <p:nvPicPr>
          <p:cNvPr id="5" name="Picture 4" descr="Diagram&#10;&#10;AI-generated content may be incorrect.">
            <a:extLst>
              <a:ext uri="{FF2B5EF4-FFF2-40B4-BE49-F238E27FC236}">
                <a16:creationId xmlns:a16="http://schemas.microsoft.com/office/drawing/2014/main" id="{61F0472A-0E21-1E6C-086A-12DF3EA5D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655" y="2145861"/>
            <a:ext cx="4008888" cy="4008888"/>
          </a:xfrm>
          <a:prstGeom prst="rect">
            <a:avLst/>
          </a:prstGeom>
          <a:effectLst>
            <a:outerShdw blurRad="50800" dist="38100" dir="5400000" algn="t" rotWithShape="0">
              <a:prstClr val="black">
                <a:alpha val="43000"/>
              </a:prstClr>
            </a:outerShdw>
          </a:effectLst>
        </p:spPr>
      </p:pic>
      <p:sp>
        <p:nvSpPr>
          <p:cNvPr id="4" name="TextBox 3">
            <a:extLst>
              <a:ext uri="{FF2B5EF4-FFF2-40B4-BE49-F238E27FC236}">
                <a16:creationId xmlns:a16="http://schemas.microsoft.com/office/drawing/2014/main" id="{FB734558-4D42-49E6-7E3D-F33464F3F81C}"/>
              </a:ext>
            </a:extLst>
          </p:cNvPr>
          <p:cNvSpPr txBox="1"/>
          <p:nvPr/>
        </p:nvSpPr>
        <p:spPr>
          <a:xfrm>
            <a:off x="4253696" y="5674900"/>
            <a:ext cx="3857087" cy="369332"/>
          </a:xfrm>
          <a:prstGeom prst="rect">
            <a:avLst/>
          </a:prstGeom>
          <a:noFill/>
        </p:spPr>
        <p:txBody>
          <a:bodyPr wrap="square" rtlCol="0">
            <a:spAutoFit/>
          </a:bodyPr>
          <a:lstStyle/>
          <a:p>
            <a:pPr>
              <a:spcAft>
                <a:spcPts val="600"/>
              </a:spcAft>
            </a:pPr>
            <a:r>
              <a:rPr lang="en-US" dirty="0">
                <a:hlinkClick r:id="rId4">
                  <a:extLst>
                    <a:ext uri="{A12FA001-AC4F-418D-AE19-62706E023703}">
                      <ahyp:hlinkClr xmlns:ahyp="http://schemas.microsoft.com/office/drawing/2018/hyperlinkcolor" val="tx"/>
                    </a:ext>
                  </a:extLst>
                </a:hlinkClick>
              </a:rPr>
              <a:t>Omaha.operations@usdoj.gov</a:t>
            </a:r>
            <a:r>
              <a:rPr lang="en-US" dirty="0"/>
              <a:t> </a:t>
            </a:r>
            <a:endParaRPr lang="en-US"/>
          </a:p>
        </p:txBody>
      </p:sp>
    </p:spTree>
    <p:extLst>
      <p:ext uri="{BB962C8B-B14F-4D97-AF65-F5344CB8AC3E}">
        <p14:creationId xmlns:p14="http://schemas.microsoft.com/office/powerpoint/2010/main" val="8138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5A1D73-B54D-6421-9AA1-D0FEB47554BD}"/>
              </a:ext>
            </a:extLst>
          </p:cNvPr>
          <p:cNvSpPr txBox="1"/>
          <p:nvPr/>
        </p:nvSpPr>
        <p:spPr>
          <a:xfrm>
            <a:off x="3372466" y="953702"/>
            <a:ext cx="8100294"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white"/>
                </a:solidFill>
                <a:effectLst/>
                <a:uLnTx/>
                <a:uFillTx/>
                <a:latin typeface="Century Gothic" panose="020B0502020202020204"/>
                <a:ea typeface="+mn-ea"/>
                <a:cs typeface="+mn-cs"/>
              </a:rPr>
              <a:t>Federal Public Defender &amp;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white"/>
                </a:solidFill>
                <a:effectLst/>
                <a:uLnTx/>
                <a:uFillTx/>
                <a:latin typeface="Century Gothic" panose="020B0502020202020204"/>
                <a:ea typeface="+mn-ea"/>
                <a:cs typeface="+mn-cs"/>
              </a:rPr>
              <a:t>Criminal Justice Act</a:t>
            </a:r>
          </a:p>
        </p:txBody>
      </p:sp>
      <p:pic>
        <p:nvPicPr>
          <p:cNvPr id="4" name="Picture 3" descr="A picture containing text, coin&#10;&#10;AI-generated content may be incorrect.">
            <a:extLst>
              <a:ext uri="{FF2B5EF4-FFF2-40B4-BE49-F238E27FC236}">
                <a16:creationId xmlns:a16="http://schemas.microsoft.com/office/drawing/2014/main" id="{38041B68-5D98-6A41-1BF9-61001A466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45" y="670673"/>
            <a:ext cx="2556306" cy="2556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01282BE8-0B64-339B-98F3-21DC6356E6C7}"/>
              </a:ext>
            </a:extLst>
          </p:cNvPr>
          <p:cNvSpPr txBox="1"/>
          <p:nvPr/>
        </p:nvSpPr>
        <p:spPr>
          <a:xfrm>
            <a:off x="3372466" y="3019185"/>
            <a:ext cx="7634912"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entury Gothic" panose="020B0502020202020204"/>
                <a:ea typeface="+mn-ea"/>
                <a:cs typeface="+mn-cs"/>
              </a:rPr>
              <a:t>Federal Public Defender Rich McWilliams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entury Gothic" panose="020B0502020202020204"/>
                <a:ea typeface="+mn-ea"/>
                <a:cs typeface="+mn-cs"/>
              </a:rPr>
              <a:t>CJA Panel Representative Peder Bartling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entury Gothic" panose="020B0502020202020204"/>
                <a:ea typeface="+mn-ea"/>
                <a:cs typeface="+mn-cs"/>
              </a:rPr>
              <a:t>General Topics: Changes to the CJA Panel</a:t>
            </a:r>
            <a:r>
              <a:rPr lang="en-US" b="1" i="1" dirty="0">
                <a:solidFill>
                  <a:prstClr val="white"/>
                </a:solidFill>
                <a:latin typeface="Century Gothic" panose="020B0502020202020204"/>
              </a:rPr>
              <a:t>;</a:t>
            </a:r>
            <a:r>
              <a:rPr kumimoji="0" lang="en-US" sz="1800" b="1" i="1" u="none" strike="noStrike" kern="1200" cap="none" spc="0" normalizeH="0" baseline="0" noProof="0" dirty="0">
                <a:ln>
                  <a:noFill/>
                </a:ln>
                <a:solidFill>
                  <a:prstClr val="white"/>
                </a:solidFill>
                <a:effectLst/>
                <a:uLnTx/>
                <a:uFillTx/>
                <a:latin typeface="Century Gothic" panose="020B0502020202020204"/>
                <a:ea typeface="+mn-ea"/>
                <a:cs typeface="+mn-cs"/>
              </a:rPr>
              <a:t> Case Progression</a:t>
            </a:r>
            <a:r>
              <a:rPr lang="en-US" b="1" i="1" dirty="0">
                <a:solidFill>
                  <a:prstClr val="white"/>
                </a:solidFill>
                <a:latin typeface="Century Gothic" panose="020B0502020202020204"/>
              </a:rPr>
              <a:t>;</a:t>
            </a:r>
            <a:r>
              <a:rPr kumimoji="0" lang="en-US" sz="1800" b="1" i="1" u="none" strike="noStrike" kern="1200" cap="none" spc="0" normalizeH="0" baseline="0" noProof="0" dirty="0">
                <a:ln>
                  <a:noFill/>
                </a:ln>
                <a:solidFill>
                  <a:prstClr val="white"/>
                </a:solidFill>
                <a:effectLst/>
                <a:uLnTx/>
                <a:uFillTx/>
                <a:latin typeface="Century Gothic" panose="020B0502020202020204"/>
                <a:ea typeface="+mn-ea"/>
                <a:cs typeface="+mn-cs"/>
              </a:rPr>
              <a:t>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entury Gothic" panose="020B0502020202020204"/>
                <a:ea typeface="+mn-ea"/>
                <a:cs typeface="+mn-cs"/>
              </a:rPr>
              <a:t>Recent issues facing the Office of the Federal Public Defender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8170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F5DE370E-AED3-CB42-E249-43F748DD1820}"/>
            </a:ext>
          </a:extLst>
        </p:cNvPr>
        <p:cNvGrpSpPr/>
        <p:nvPr/>
      </p:nvGrpSpPr>
      <p:grpSpPr>
        <a:xfrm>
          <a:off x="0" y="0"/>
          <a:ext cx="0" cy="0"/>
          <a:chOff x="0" y="0"/>
          <a:chExt cx="0" cy="0"/>
        </a:xfrm>
      </p:grpSpPr>
      <p:pic>
        <p:nvPicPr>
          <p:cNvPr id="36" name="Picture 3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3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3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2" name="Picture 4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4" name="Picture 4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6" name="Rectangle 4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F6FBFA9F-60DA-F38E-CBA1-97EFE9965EF4}"/>
              </a:ext>
            </a:extLst>
          </p:cNvPr>
          <p:cNvSpPr txBox="1"/>
          <p:nvPr/>
        </p:nvSpPr>
        <p:spPr>
          <a:xfrm>
            <a:off x="6334699" y="1524000"/>
            <a:ext cx="5728771" cy="3809999"/>
          </a:xfrm>
          <a:prstGeom prst="rect">
            <a:avLst/>
          </a:prstGeom>
        </p:spPr>
        <p:txBody>
          <a:bodyPr vert="horz" lIns="91440" tIns="45720" rIns="91440" bIns="45720" rtlCol="0">
            <a:normAutofit/>
          </a:bodyPr>
          <a:lstStyle/>
          <a:p>
            <a:pPr marL="0" marR="0" lvl="0" indent="0" fontAlgn="auto">
              <a:spcBef>
                <a:spcPts val="1000"/>
              </a:spcBef>
              <a:buClr>
                <a:schemeClr val="bg2">
                  <a:lumMod val="40000"/>
                  <a:lumOff val="60000"/>
                </a:schemeClr>
              </a:buClr>
              <a:buSzPct val="80000"/>
              <a:buFont typeface="Wingdings 3" charset="2"/>
              <a:buChar char=""/>
              <a:tabLst/>
              <a:defRPr/>
            </a:pPr>
            <a:endParaRPr kumimoji="0" lang="en-US" u="none" strike="noStrike" spc="0" normalizeH="0" baseline="0" noProof="0" dirty="0">
              <a:ln>
                <a:noFill/>
              </a:ln>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r>
              <a:rPr kumimoji="0" lang="en-US" u="none" strike="noStrike" spc="0" normalizeH="0" baseline="0" noProof="0" dirty="0">
                <a:ln>
                  <a:noFill/>
                </a:ln>
                <a:uLnTx/>
                <a:uFillTx/>
                <a:latin typeface="+mj-lt"/>
                <a:ea typeface="+mj-ea"/>
                <a:cs typeface="+mj-cs"/>
              </a:rPr>
              <a:t> </a:t>
            </a:r>
            <a:r>
              <a:rPr kumimoji="0" lang="en-US" sz="2800" u="none" strike="noStrike" spc="0" normalizeH="0" baseline="0" noProof="0" dirty="0">
                <a:ln>
                  <a:noFill/>
                </a:ln>
                <a:uLnTx/>
                <a:uFillTx/>
                <a:latin typeface="+mj-lt"/>
                <a:ea typeface="+mj-ea"/>
                <a:cs typeface="+mj-cs"/>
              </a:rPr>
              <a:t>U.S. Attorney Lesley Woods</a:t>
            </a:r>
          </a:p>
          <a:p>
            <a:pPr marL="0" marR="0" lvl="0" indent="0" fontAlgn="auto">
              <a:spcBef>
                <a:spcPts val="1000"/>
              </a:spcBef>
              <a:buClr>
                <a:schemeClr val="bg2">
                  <a:lumMod val="40000"/>
                  <a:lumOff val="60000"/>
                </a:schemeClr>
              </a:buClr>
              <a:buSzPct val="80000"/>
              <a:buFont typeface="Wingdings 3" charset="2"/>
              <a:buChar char=""/>
              <a:tabLst/>
              <a:defRPr/>
            </a:pPr>
            <a:endParaRPr kumimoji="0" lang="en-US" u="none" strike="noStrike" spc="0" normalizeH="0" baseline="0" noProof="0" dirty="0">
              <a:ln>
                <a:noFill/>
              </a:ln>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r>
              <a:rPr kumimoji="0" lang="en-US" u="none" strike="noStrike" spc="0" normalizeH="0" baseline="0" noProof="0" dirty="0">
                <a:ln>
                  <a:noFill/>
                </a:ln>
                <a:uLnTx/>
                <a:uFillTx/>
                <a:latin typeface="+mj-lt"/>
                <a:ea typeface="+mj-ea"/>
                <a:cs typeface="+mj-cs"/>
              </a:rPr>
              <a:t> General Topics: </a:t>
            </a:r>
          </a:p>
          <a:p>
            <a:pPr lvl="1">
              <a:spcBef>
                <a:spcPts val="1000"/>
              </a:spcBef>
              <a:buClr>
                <a:schemeClr val="bg2">
                  <a:lumMod val="40000"/>
                  <a:lumOff val="60000"/>
                </a:schemeClr>
              </a:buClr>
              <a:buSzPct val="80000"/>
              <a:buFont typeface="Wingdings 3" charset="2"/>
              <a:buChar char=""/>
              <a:defRPr/>
            </a:pPr>
            <a:r>
              <a:rPr kumimoji="0" lang="en-US" u="none" strike="noStrike" spc="0" normalizeH="0" baseline="0" noProof="0" dirty="0">
                <a:ln>
                  <a:noFill/>
                </a:ln>
                <a:uLnTx/>
                <a:uFillTx/>
                <a:latin typeface="+mj-lt"/>
                <a:ea typeface="+mj-ea"/>
                <a:cs typeface="+mj-cs"/>
              </a:rPr>
              <a:t> Complex Case Designations and Procedure</a:t>
            </a:r>
            <a:endParaRPr lang="en-US" dirty="0">
              <a:latin typeface="+mj-lt"/>
              <a:ea typeface="+mj-ea"/>
              <a:cs typeface="+mj-cs"/>
            </a:endParaRPr>
          </a:p>
          <a:p>
            <a:pPr lvl="1">
              <a:spcBef>
                <a:spcPts val="1000"/>
              </a:spcBef>
              <a:buClr>
                <a:schemeClr val="bg2">
                  <a:lumMod val="40000"/>
                  <a:lumOff val="60000"/>
                </a:schemeClr>
              </a:buClr>
              <a:buSzPct val="80000"/>
              <a:buFont typeface="Wingdings 3" charset="2"/>
              <a:buChar char=""/>
              <a:defRPr/>
            </a:pPr>
            <a:r>
              <a:rPr kumimoji="0" lang="en-US" u="none" strike="noStrike" spc="0" normalizeH="0" baseline="0" noProof="0" dirty="0">
                <a:ln>
                  <a:noFill/>
                </a:ln>
                <a:uLnTx/>
                <a:uFillTx/>
                <a:latin typeface="+mj-lt"/>
                <a:ea typeface="+mj-ea"/>
                <a:cs typeface="+mj-cs"/>
              </a:rPr>
              <a:t> Rule 16 Discovery</a:t>
            </a:r>
            <a:endParaRPr lang="en-US" dirty="0">
              <a:latin typeface="+mj-lt"/>
              <a:ea typeface="+mj-ea"/>
              <a:cs typeface="+mj-cs"/>
            </a:endParaRPr>
          </a:p>
          <a:p>
            <a:pPr lvl="1">
              <a:spcBef>
                <a:spcPts val="1000"/>
              </a:spcBef>
              <a:buClr>
                <a:schemeClr val="bg2">
                  <a:lumMod val="40000"/>
                  <a:lumOff val="60000"/>
                </a:schemeClr>
              </a:buClr>
              <a:buSzPct val="80000"/>
              <a:buFont typeface="Wingdings 3" charset="2"/>
              <a:buChar char=""/>
              <a:defRPr/>
            </a:pPr>
            <a:r>
              <a:rPr kumimoji="0" lang="en-US" u="none" strike="noStrike" spc="0" normalizeH="0" baseline="0" noProof="0" dirty="0">
                <a:ln>
                  <a:noFill/>
                </a:ln>
                <a:uLnTx/>
                <a:uFillTx/>
                <a:latin typeface="+mj-lt"/>
                <a:ea typeface="+mj-ea"/>
                <a:cs typeface="+mj-cs"/>
              </a:rPr>
              <a:t> Chain of Command and Plea Agreements</a:t>
            </a:r>
          </a:p>
          <a:p>
            <a:pPr marL="0" marR="0" lvl="0" indent="0" fontAlgn="auto">
              <a:spcBef>
                <a:spcPts val="1000"/>
              </a:spcBef>
              <a:buClr>
                <a:schemeClr val="bg2">
                  <a:lumMod val="40000"/>
                  <a:lumOff val="60000"/>
                </a:schemeClr>
              </a:buClr>
              <a:buSzPct val="80000"/>
              <a:buFont typeface="Wingdings 3" charset="2"/>
              <a:buChar char=""/>
              <a:tabLst/>
              <a:defRPr/>
            </a:pPr>
            <a:endParaRPr kumimoji="0" lang="en-US" u="none" strike="noStrike" spc="0" normalizeH="0" baseline="0" noProof="0" dirty="0">
              <a:ln>
                <a:noFill/>
              </a:ln>
              <a:uLnTx/>
              <a:uFillTx/>
              <a:latin typeface="+mj-lt"/>
              <a:ea typeface="+mj-ea"/>
              <a:cs typeface="+mj-cs"/>
            </a:endParaRPr>
          </a:p>
          <a:p>
            <a:pPr marL="0" marR="0" lvl="0" indent="0" fontAlgn="auto">
              <a:spcBef>
                <a:spcPts val="1000"/>
              </a:spcBef>
              <a:buClr>
                <a:schemeClr val="bg2">
                  <a:lumMod val="40000"/>
                  <a:lumOff val="60000"/>
                </a:schemeClr>
              </a:buClr>
              <a:buSzPct val="80000"/>
              <a:buFont typeface="Wingdings 3" charset="2"/>
              <a:buChar char=""/>
              <a:tabLst/>
              <a:defRPr/>
            </a:pPr>
            <a:endParaRPr kumimoji="0" lang="en-US" u="none" strike="noStrike" spc="0" normalizeH="0" baseline="0" noProof="0" dirty="0">
              <a:ln>
                <a:noFill/>
              </a:ln>
              <a:uLnTx/>
              <a:uFillTx/>
              <a:latin typeface="+mj-lt"/>
              <a:ea typeface="+mj-ea"/>
              <a:cs typeface="+mj-cs"/>
            </a:endParaRPr>
          </a:p>
        </p:txBody>
      </p:sp>
      <p:pic>
        <p:nvPicPr>
          <p:cNvPr id="3" name="Picture 2" descr="Logo&#10;&#10;AI-generated content may be incorrect.">
            <a:extLst>
              <a:ext uri="{FF2B5EF4-FFF2-40B4-BE49-F238E27FC236}">
                <a16:creationId xmlns:a16="http://schemas.microsoft.com/office/drawing/2014/main" id="{1A5BD38B-EA78-99F8-3BA4-B6587DBC16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2412" y="1676400"/>
            <a:ext cx="3269004" cy="3269004"/>
          </a:xfrm>
          <a:prstGeom prst="rect">
            <a:avLst/>
          </a:prstGeom>
        </p:spPr>
      </p:pic>
    </p:spTree>
    <p:extLst>
      <p:ext uri="{BB962C8B-B14F-4D97-AF65-F5344CB8AC3E}">
        <p14:creationId xmlns:p14="http://schemas.microsoft.com/office/powerpoint/2010/main" val="166377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D80A-27F8-4BAC-E2B7-D4DB0B554574}"/>
              </a:ext>
            </a:extLst>
          </p:cNvPr>
          <p:cNvSpPr>
            <a:spLocks noGrp="1"/>
          </p:cNvSpPr>
          <p:nvPr>
            <p:ph type="title"/>
          </p:nvPr>
        </p:nvSpPr>
        <p:spPr>
          <a:xfrm>
            <a:off x="635486" y="363346"/>
            <a:ext cx="11008645" cy="1508760"/>
          </a:xfrm>
        </p:spPr>
        <p:txBody>
          <a:bodyPr>
            <a:noAutofit/>
          </a:bodyPr>
          <a:lstStyle/>
          <a:p>
            <a:r>
              <a:rPr lang="en-US" sz="4800" dirty="0"/>
              <a:t>U.S. Probation and Pretrial Services</a:t>
            </a:r>
          </a:p>
        </p:txBody>
      </p:sp>
      <p:sp>
        <p:nvSpPr>
          <p:cNvPr id="3" name="Content Placeholder 2">
            <a:extLst>
              <a:ext uri="{FF2B5EF4-FFF2-40B4-BE49-F238E27FC236}">
                <a16:creationId xmlns:a16="http://schemas.microsoft.com/office/drawing/2014/main" id="{BE598FA0-3674-8513-5877-16ACB671ACE3}"/>
              </a:ext>
            </a:extLst>
          </p:cNvPr>
          <p:cNvSpPr>
            <a:spLocks noGrp="1"/>
          </p:cNvSpPr>
          <p:nvPr>
            <p:ph idx="1"/>
          </p:nvPr>
        </p:nvSpPr>
        <p:spPr>
          <a:xfrm>
            <a:off x="635486" y="2278459"/>
            <a:ext cx="5795335" cy="3759946"/>
          </a:xfrm>
        </p:spPr>
        <p:txBody>
          <a:bodyPr>
            <a:normAutofit/>
          </a:bodyPr>
          <a:lstStyle/>
          <a:p>
            <a:pPr marL="0" indent="0">
              <a:buNone/>
            </a:pPr>
            <a:r>
              <a:rPr lang="en-US" sz="2800" dirty="0">
                <a:solidFill>
                  <a:schemeClr val="tx1"/>
                </a:solidFill>
              </a:rPr>
              <a:t>Aaron Kurtenbach, Chief</a:t>
            </a:r>
          </a:p>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p:txBody>
      </p:sp>
      <p:pic>
        <p:nvPicPr>
          <p:cNvPr id="7" name="Picture 6" descr="A picture containing text, ceramic ware, porcelain&#10;&#10;AI-generated content may be incorrect.">
            <a:extLst>
              <a:ext uri="{FF2B5EF4-FFF2-40B4-BE49-F238E27FC236}">
                <a16:creationId xmlns:a16="http://schemas.microsoft.com/office/drawing/2014/main" id="{0B60C04F-7A5B-CCAE-EDD5-434E18A6B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457" y="1455809"/>
            <a:ext cx="3946381" cy="3946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A6A200AC-7FBB-4F07-83FC-3B92299D6288}"/>
              </a:ext>
            </a:extLst>
          </p:cNvPr>
          <p:cNvPicPr>
            <a:picLocks noChangeAspect="1"/>
          </p:cNvPicPr>
          <p:nvPr/>
        </p:nvPicPr>
        <p:blipFill>
          <a:blip r:embed="rId3"/>
          <a:stretch>
            <a:fillRect/>
          </a:stretch>
        </p:blipFill>
        <p:spPr>
          <a:xfrm>
            <a:off x="745469" y="2768704"/>
            <a:ext cx="4848902" cy="3057952"/>
          </a:xfrm>
          <a:prstGeom prst="rect">
            <a:avLst/>
          </a:prstGeom>
        </p:spPr>
      </p:pic>
    </p:spTree>
    <p:extLst>
      <p:ext uri="{BB962C8B-B14F-4D97-AF65-F5344CB8AC3E}">
        <p14:creationId xmlns:p14="http://schemas.microsoft.com/office/powerpoint/2010/main" val="3576176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549</TotalTime>
  <Words>1256</Words>
  <Application>Microsoft Office PowerPoint</Application>
  <PresentationFormat>Widescreen</PresentationFormat>
  <Paragraphs>110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Century Gothic</vt:lpstr>
      <vt:lpstr>Wingdings 3</vt:lpstr>
      <vt:lpstr>Ion</vt:lpstr>
      <vt:lpstr>Magistrate Judges Best Practices Forum</vt:lpstr>
      <vt:lpstr>PowerPoint Presentation</vt:lpstr>
      <vt:lpstr>PowerPoint Presentation</vt:lpstr>
      <vt:lpstr>State of the Docket – Criminal Cases </vt:lpstr>
      <vt:lpstr>State of the Docket</vt:lpstr>
      <vt:lpstr>United States Marshals Service </vt:lpstr>
      <vt:lpstr>PowerPoint Presentation</vt:lpstr>
      <vt:lpstr>PowerPoint Presentation</vt:lpstr>
      <vt:lpstr>U.S. Probation and Pretrial Services</vt:lpstr>
      <vt:lpstr>U.S. Probation and Pretrial Services</vt:lpstr>
      <vt:lpstr>U.S. Probation and Pretrial Services</vt:lpstr>
      <vt:lpstr>U.S. Probation and Pretrial Services</vt:lpstr>
      <vt:lpstr>U.S. Probation and Pretrial Services</vt:lpstr>
      <vt:lpstr>U.S. Probation and Pretrial Services</vt:lpstr>
      <vt:lpstr>U.S. Probation and Pretrial Services</vt:lpstr>
      <vt:lpstr>U.S. Probation and Pretrial Services</vt:lpstr>
      <vt:lpstr>U.S. Probation and Pretrial Services</vt:lpstr>
      <vt:lpstr>U.S. Probation and Pretrial Services</vt:lpstr>
      <vt:lpstr>PowerPoint Presentation</vt:lpstr>
      <vt:lpstr>PowerPoint Presentation</vt:lpstr>
      <vt:lpstr>PowerPoint Presentation</vt:lpstr>
      <vt:lpstr>Client-Related Issues </vt:lpstr>
      <vt:lpstr>Panel Discussion  </vt:lpstr>
      <vt:lpstr>Detention hearings and reopening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Wain</dc:creator>
  <cp:lastModifiedBy>Caitlin Wain</cp:lastModifiedBy>
  <cp:revision>27</cp:revision>
  <dcterms:created xsi:type="dcterms:W3CDTF">2026-03-30T18:46:33Z</dcterms:created>
  <dcterms:modified xsi:type="dcterms:W3CDTF">2026-05-18T15:55:25Z</dcterms:modified>
</cp:coreProperties>
</file>